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334" r:id="rId4"/>
    <p:sldId id="342" r:id="rId5"/>
    <p:sldId id="336" r:id="rId6"/>
    <p:sldId id="337" r:id="rId7"/>
    <p:sldId id="338" r:id="rId8"/>
    <p:sldId id="339" r:id="rId9"/>
    <p:sldId id="340" r:id="rId10"/>
    <p:sldId id="341" r:id="rId11"/>
    <p:sldId id="332" r:id="rId12"/>
    <p:sldId id="319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61C4-D6A1-43EC-BA75-9078D206CC03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6280-A19F-4813-9886-DA4FBDFB1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1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9433" y="131775"/>
            <a:ext cx="6025133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min-smolensk.ru/gosudarstvennie_uslugi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5237" y="1447800"/>
            <a:ext cx="835292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передачи статусов и результатов по МСЗУ с 1 августа 2022 на Платформе государственных сервисов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(Передача статусов в ЕЛК «Очный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4758047"/>
            <a:ext cx="6395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Немченкова Екатерина Сергеевна</a:t>
            </a:r>
          </a:p>
          <a:p>
            <a:r>
              <a:rPr lang="ru-RU" i="1" dirty="0"/>
              <a:t>консультант отдела развития цифровых </a:t>
            </a:r>
            <a:r>
              <a:rPr lang="ru-RU" i="1" dirty="0" smtClean="0"/>
              <a:t>технологий</a:t>
            </a:r>
            <a:endParaRPr lang="ru-RU" i="1" dirty="0"/>
          </a:p>
          <a:p>
            <a:r>
              <a:rPr lang="ru-RU" i="1" dirty="0"/>
              <a:t>Департамента цифрового развития Смоленской области</a:t>
            </a:r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t="19349" r="17252" b="24537"/>
          <a:stretch/>
        </p:blipFill>
        <p:spPr bwMode="auto">
          <a:xfrm>
            <a:off x="304800" y="1371600"/>
            <a:ext cx="6188965" cy="3595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7655" r="30402" b="49614"/>
          <a:stretch/>
        </p:blipFill>
        <p:spPr bwMode="auto">
          <a:xfrm>
            <a:off x="0" y="3644252"/>
            <a:ext cx="8914621" cy="3180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9293" y="119390"/>
            <a:ext cx="40977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Передача статусов в ЕЛК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>
                <a:solidFill>
                  <a:schemeClr val="bg1"/>
                </a:solidFill>
              </a:rPr>
              <a:t>Очный прием»</a:t>
            </a:r>
          </a:p>
        </p:txBody>
      </p:sp>
    </p:spTree>
    <p:extLst>
      <p:ext uri="{BB962C8B-B14F-4D97-AF65-F5344CB8AC3E}">
        <p14:creationId xmlns:p14="http://schemas.microsoft.com/office/powerpoint/2010/main" val="356517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1905000"/>
            <a:ext cx="8534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настройке рабочих мест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«Государственные и муниципальные услуги. Методические рекомендации»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Подраздел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«ПГС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https://www.admin-smolensk.ru/gosudarstvennie_uslugi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49293" y="119390"/>
            <a:ext cx="40977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Передача статусов в ЕЛК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>
                <a:solidFill>
                  <a:schemeClr val="bg1"/>
                </a:solidFill>
              </a:rPr>
              <a:t>Очный прием»</a:t>
            </a:r>
          </a:p>
        </p:txBody>
      </p:sp>
    </p:spTree>
    <p:extLst>
      <p:ext uri="{BB962C8B-B14F-4D97-AF65-F5344CB8AC3E}">
        <p14:creationId xmlns:p14="http://schemas.microsoft.com/office/powerpoint/2010/main" val="284036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632490"/>
            <a:ext cx="5442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5207000" algn="l"/>
              </a:tabLst>
            </a:pPr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Спасибо за внимание!</a:t>
            </a:r>
            <a:endParaRPr lang="ru-RU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84784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 1 августа 2022 вступило в силу требование Постановления Правительства РФ </a:t>
            </a:r>
            <a:br>
              <a:rPr lang="ru-RU" b="1" dirty="0" smtClean="0"/>
            </a:br>
            <a:r>
              <a:rPr lang="ru-RU" b="1" dirty="0" smtClean="0"/>
              <a:t>от 01.03.2022 № 277 </a:t>
            </a:r>
            <a:r>
              <a:rPr lang="ru-RU" dirty="0" smtClean="0"/>
              <a:t>«О направлении в личный кабинет заявителя в федеральной государственной информационной системе «Единый портал государственных и муниципальных услуг (функций)» сведений о ходе выполнения запроса о предоставлении государственной или муниципальной услуги, заявления о предоставлении услуги, указанной в части 3 статьи 1 Федерального закона «Об организации предоставления государственных и муниципальных услуг», а также результатов предоставления государственной или муниципальной услуги, результатов предоставления услуги, указанной в части 3 статьи 1 Федерального закона «Об организации предоставления государственных и муниципальных услуг» </a:t>
            </a:r>
            <a:r>
              <a:rPr lang="ru-RU" b="1" dirty="0" smtClean="0"/>
              <a:t>о необходимости передачи статусов и результатов по услугам, входящим в перечень ПП 01.03.2022 №277 (в перечень входит 78 МСЗУ)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49293" y="119390"/>
            <a:ext cx="40977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Передача статусов в ЕЛК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>
                <a:solidFill>
                  <a:schemeClr val="bg1"/>
                </a:solidFill>
              </a:rPr>
              <a:t>Очный прием»</a:t>
            </a:r>
          </a:p>
        </p:txBody>
      </p:sp>
    </p:spTree>
    <p:extLst>
      <p:ext uri="{BB962C8B-B14F-4D97-AF65-F5344CB8AC3E}">
        <p14:creationId xmlns:p14="http://schemas.microsoft.com/office/powerpoint/2010/main" val="15297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96361" y="1201534"/>
            <a:ext cx="54393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 01.03.2022 №277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3001" y="3124200"/>
            <a:ext cx="358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Оказание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0635" y="3124199"/>
            <a:ext cx="28661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ВИС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209801" y="1952836"/>
            <a:ext cx="1788386" cy="11713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953001" y="1970975"/>
            <a:ext cx="1790700" cy="11532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949293" y="119390"/>
            <a:ext cx="40977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Передача статусов в ЕЛК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>
                <a:solidFill>
                  <a:schemeClr val="bg1"/>
                </a:solidFill>
              </a:rPr>
              <a:t>Очный прием»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76800" y="43434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1.08.2022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ПГС «по очному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приему» реализовано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услуг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1.09.2022 –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услуги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сентября –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 услуг</a:t>
            </a:r>
          </a:p>
        </p:txBody>
      </p:sp>
    </p:spTree>
    <p:extLst>
      <p:ext uri="{BB962C8B-B14F-4D97-AF65-F5344CB8AC3E}">
        <p14:creationId xmlns:p14="http://schemas.microsoft.com/office/powerpoint/2010/main" val="30872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0976" y="1295400"/>
            <a:ext cx="8410575" cy="830997"/>
          </a:xfrm>
          <a:prstGeom prst="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ПОЛЬЗОВАЕТЕЛЕЙ В ГРУППЫ ДОСТУПА ПГС В ПРОФИЛЬ ЕСИА ВЕДОМСТВА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1471" y="2803435"/>
            <a:ext cx="386492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РЕГИСТРАТОР</a:t>
            </a:r>
            <a:br>
              <a:rPr lang="ru-RU" sz="2000" b="1" dirty="0" smtClean="0"/>
            </a:br>
            <a:r>
              <a:rPr lang="ru-RU" sz="2000" b="1" dirty="0" smtClean="0"/>
              <a:t>                     +</a:t>
            </a:r>
            <a:br>
              <a:rPr lang="ru-RU" sz="2000" b="1" dirty="0" smtClean="0"/>
            </a:br>
            <a:r>
              <a:rPr lang="ru-RU" sz="2000" b="1" dirty="0" smtClean="0"/>
              <a:t>Назначающий регистратор</a:t>
            </a:r>
            <a:endParaRPr lang="ru-RU" sz="2000" b="1" dirty="0"/>
          </a:p>
          <a:p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06401" y="3086340"/>
            <a:ext cx="3485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ДОЛЖНОСТНОЕ ЛИЦО</a:t>
            </a: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286000" y="2126397"/>
            <a:ext cx="1524002" cy="4296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02499" y="2286000"/>
            <a:ext cx="958201" cy="23275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91200" y="2126397"/>
            <a:ext cx="1238250" cy="4989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6566" y="6439372"/>
            <a:ext cx="8741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*менять и добавлять роли могут администраторы организации в профиле ЕСИА </a:t>
            </a:r>
            <a:endParaRPr lang="ru-RU" sz="1600" dirty="0"/>
          </a:p>
        </p:txBody>
      </p:sp>
      <p:sp>
        <p:nvSpPr>
          <p:cNvPr id="13" name="Овал 12"/>
          <p:cNvSpPr/>
          <p:nvPr/>
        </p:nvSpPr>
        <p:spPr>
          <a:xfrm>
            <a:off x="0" y="2590800"/>
            <a:ext cx="4038600" cy="1524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428755" y="4369060"/>
            <a:ext cx="3581400" cy="1676400"/>
          </a:xfrm>
          <a:prstGeom prst="ellips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371111" y="2667000"/>
            <a:ext cx="3696689" cy="114897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50918" y="4613533"/>
            <a:ext cx="2868881" cy="1770914"/>
          </a:xfrm>
          <a:prstGeom prst="ellips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619671" y="5207260"/>
            <a:ext cx="1914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ОЧНЫЙ ПРИЕМ</a:t>
            </a:r>
            <a:endParaRPr lang="ru-RU" sz="20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743134" y="2320382"/>
            <a:ext cx="762314" cy="24345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949293" y="119390"/>
            <a:ext cx="40977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Передача статусов в ЕЛК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>
                <a:solidFill>
                  <a:schemeClr val="bg1"/>
                </a:solidFill>
              </a:rPr>
              <a:t>Очный прием»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10200" y="4668458"/>
            <a:ext cx="525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</a:t>
            </a:r>
            <a:r>
              <a:rPr lang="ru-RU" sz="2000" b="1" dirty="0" smtClean="0"/>
              <a:t>СПЕЦИАЛИСТ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+</a:t>
            </a:r>
            <a:br>
              <a:rPr lang="ru-RU" sz="2000" b="1" dirty="0" smtClean="0"/>
            </a:br>
            <a:r>
              <a:rPr lang="ru-RU" sz="2000" b="1" dirty="0" smtClean="0"/>
              <a:t>    Назначающий специалист </a:t>
            </a:r>
            <a:endParaRPr lang="ru-RU" sz="2000" dirty="0"/>
          </a:p>
        </p:txBody>
      </p:sp>
      <p:sp>
        <p:nvSpPr>
          <p:cNvPr id="2" name="Плюс 1"/>
          <p:cNvSpPr/>
          <p:nvPr/>
        </p:nvSpPr>
        <p:spPr>
          <a:xfrm>
            <a:off x="4296394" y="5188173"/>
            <a:ext cx="904752" cy="838393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949293" y="119390"/>
            <a:ext cx="40977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Передача статусов в ЕЛК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>
                <a:solidFill>
                  <a:schemeClr val="bg1"/>
                </a:solidFill>
              </a:rPr>
              <a:t>Очный прием»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517815"/>
              </p:ext>
            </p:extLst>
          </p:nvPr>
        </p:nvGraphicFramePr>
        <p:xfrm>
          <a:off x="152400" y="1295400"/>
          <a:ext cx="8915400" cy="50236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94202"/>
                <a:gridCol w="6021198"/>
              </a:tblGrid>
              <a:tr h="60406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Компенсация платы за детский сад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Ежемесячная выплата на ребенка в приемной семье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Имущественные и земельные отношения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Предоставление ЗУ на торгах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Акт освидетельствования с привлечением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маткапитала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Подготовка и утверждение ППТ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Разрешение на установку вывесок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Регулярные перевозки по маршруту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Регистрация спортивных федераций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Лесное хозяйства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Решение о праве на заготовку древесины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ГЖИ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Лицензирование МКД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Культурное наследие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Заключение о наличии ОКН на ЗУ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развитие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Предоставление жилого помещения в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соцнайм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2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1" b="55930"/>
          <a:stretch/>
        </p:blipFill>
        <p:spPr bwMode="auto">
          <a:xfrm>
            <a:off x="143886" y="1275730"/>
            <a:ext cx="8784976" cy="1268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28384" y="1124744"/>
            <a:ext cx="93610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0000" r="11045" b="30935"/>
          <a:stretch/>
        </p:blipFill>
        <p:spPr bwMode="auto">
          <a:xfrm>
            <a:off x="179513" y="2564904"/>
            <a:ext cx="8784976" cy="3873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2564904"/>
            <a:ext cx="22322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496437" y="2973068"/>
            <a:ext cx="4680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9293" y="119390"/>
            <a:ext cx="40977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Передача статусов в ЕЛК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>
                <a:solidFill>
                  <a:schemeClr val="bg1"/>
                </a:solidFill>
              </a:rPr>
              <a:t>Очный прием»</a:t>
            </a:r>
          </a:p>
        </p:txBody>
      </p:sp>
    </p:spTree>
    <p:extLst>
      <p:ext uri="{BB962C8B-B14F-4D97-AF65-F5344CB8AC3E}">
        <p14:creationId xmlns:p14="http://schemas.microsoft.com/office/powerpoint/2010/main" val="36461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t="19862" r="17736" b="24598"/>
          <a:stretch/>
        </p:blipFill>
        <p:spPr bwMode="auto">
          <a:xfrm>
            <a:off x="503548" y="1309410"/>
            <a:ext cx="8425995" cy="5256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0900" y="1813466"/>
            <a:ext cx="806595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Выбор услуги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987" y="2182798"/>
            <a:ext cx="726331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Уполномоченный орган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900" y="2582457"/>
            <a:ext cx="41764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Дата подачи заявления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8179" y="3568370"/>
            <a:ext cx="41764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Категория заявителя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2577" y="4346322"/>
            <a:ext cx="590410" cy="347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49293" y="119390"/>
            <a:ext cx="40977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Передача статусов в ЕЛК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>
                <a:solidFill>
                  <a:schemeClr val="bg1"/>
                </a:solidFill>
              </a:rPr>
              <a:t>Очный прием»</a:t>
            </a:r>
          </a:p>
        </p:txBody>
      </p:sp>
    </p:spTree>
    <p:extLst>
      <p:ext uri="{BB962C8B-B14F-4D97-AF65-F5344CB8AC3E}">
        <p14:creationId xmlns:p14="http://schemas.microsoft.com/office/powerpoint/2010/main" val="206225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t="16388" r="53935" b="24229"/>
          <a:stretch/>
        </p:blipFill>
        <p:spPr bwMode="auto">
          <a:xfrm>
            <a:off x="1391034" y="1369181"/>
            <a:ext cx="5929884" cy="54888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785" y="2953357"/>
            <a:ext cx="41764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5409" y="3444837"/>
            <a:ext cx="41764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4495" y="3928924"/>
            <a:ext cx="41764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Отчество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1119" y="4450656"/>
            <a:ext cx="41764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СНИЛС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7743" y="4972388"/>
            <a:ext cx="41764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9687" y="5463031"/>
            <a:ext cx="41764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786" y="5966645"/>
            <a:ext cx="41764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786" y="6369665"/>
            <a:ext cx="41764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жительства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49293" y="119390"/>
            <a:ext cx="40977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Передача статусов в ЕЛК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>
                <a:solidFill>
                  <a:schemeClr val="bg1"/>
                </a:solidFill>
              </a:rPr>
              <a:t>Очный прием»</a:t>
            </a:r>
          </a:p>
        </p:txBody>
      </p:sp>
    </p:spTree>
    <p:extLst>
      <p:ext uri="{BB962C8B-B14F-4D97-AF65-F5344CB8AC3E}">
        <p14:creationId xmlns:p14="http://schemas.microsoft.com/office/powerpoint/2010/main" val="257770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t="34865" r="46806" b="23741"/>
          <a:stretch/>
        </p:blipFill>
        <p:spPr bwMode="auto">
          <a:xfrm>
            <a:off x="503548" y="1043309"/>
            <a:ext cx="7920880" cy="42994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8561" y="1043309"/>
            <a:ext cx="655272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Реквизиты документа, удостоверяющего личность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t="38975" r="35594" b="26318"/>
          <a:stretch/>
        </p:blipFill>
        <p:spPr bwMode="auto">
          <a:xfrm>
            <a:off x="1314856" y="2699493"/>
            <a:ext cx="7426453" cy="3038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6774" y="3419573"/>
            <a:ext cx="655272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Способ получения выплаты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52601" r="25664" b="26796"/>
          <a:stretch/>
        </p:blipFill>
        <p:spPr bwMode="auto">
          <a:xfrm>
            <a:off x="559309" y="5101699"/>
            <a:ext cx="8280661" cy="1766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0489" y="5158077"/>
            <a:ext cx="655272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Необходимые документы для оказания услуги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73237" y="6489882"/>
            <a:ext cx="136815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ОТПРАВИТЬ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49293" y="119390"/>
            <a:ext cx="40977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Передача статусов в ЕЛК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>
                <a:solidFill>
                  <a:schemeClr val="bg1"/>
                </a:solidFill>
              </a:rPr>
              <a:t>Очный прием»</a:t>
            </a:r>
          </a:p>
        </p:txBody>
      </p:sp>
    </p:spTree>
    <p:extLst>
      <p:ext uri="{BB962C8B-B14F-4D97-AF65-F5344CB8AC3E}">
        <p14:creationId xmlns:p14="http://schemas.microsoft.com/office/powerpoint/2010/main" val="1464832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347</Words>
  <Application>Microsoft Office PowerPoint</Application>
  <PresentationFormat>Экран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Veselova_EV</dc:creator>
  <cp:lastModifiedBy>Немченкова Екатерина Сергеевна</cp:lastModifiedBy>
  <cp:revision>79</cp:revision>
  <dcterms:created xsi:type="dcterms:W3CDTF">2020-09-02T11:14:29Z</dcterms:created>
  <dcterms:modified xsi:type="dcterms:W3CDTF">2022-08-11T11:49:03Z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2013-11-27T00:00:00Z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2020-09-02T00:00:00Z</vt:filetime>
  </property>
</Properties>
</file>