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283" r:id="rId29"/>
    <p:sldId id="284" r:id="rId30"/>
    <p:sldId id="285" r:id="rId31"/>
    <p:sldId id="311" r:id="rId32"/>
    <p:sldId id="286" r:id="rId33"/>
    <p:sldId id="315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16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жевников" initials="В.Д.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CEC0E"/>
    <a:srgbClr val="0066FF"/>
    <a:srgbClr val="FF3300"/>
    <a:srgbClr val="FFFF66"/>
    <a:srgbClr val="66FFFF"/>
    <a:srgbClr val="FF7C80"/>
    <a:srgbClr val="FFFFFF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292" autoAdjust="0"/>
    <p:restoredTop sz="99743" autoAdjust="0"/>
  </p:normalViewPr>
  <p:slideViewPr>
    <p:cSldViewPr>
      <p:cViewPr>
        <p:scale>
          <a:sx n="100" d="100"/>
          <a:sy n="100" d="100"/>
        </p:scale>
        <p:origin x="-2814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Доля прибыльных сельскохозяйственных организаций в общем их числе, в %</c:v>
                </c:pt>
              </c:strCache>
            </c:strRef>
          </c:tx>
          <c:spPr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50000">
                  <a:schemeClr val="bg2">
                    <a:lumMod val="90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lin ang="0" scaled="1"/>
              <a:tileRect/>
            </a:gradFill>
            <a:scene3d>
              <a:camera prst="obliqueTopLeft" fov="600000">
                <a:rot lat="0" lon="0" rev="0"/>
              </a:camera>
              <a:lightRig rig="balanced" dir="t">
                <a:rot lat="0" lon="0" rev="19200000"/>
              </a:lightRig>
            </a:scene3d>
            <a:sp3d contourW="12700" prstMaterial="matte">
              <a:bevelT w="60000" h="50800"/>
              <a:contourClr>
                <a:srgbClr val="93A299">
                  <a:shade val="60000"/>
                  <a:satMod val="110000"/>
                </a:srgbClr>
              </a:contourClr>
            </a:sp3d>
          </c:spPr>
          <c:dLbls>
            <c:delete val="1"/>
          </c:dLbls>
          <c:cat>
            <c:strRef>
              <c:f>Лист1!$B$1:$AB$1</c:f>
              <c:strCache>
                <c:ptCount val="27"/>
                <c:pt idx="0">
                  <c:v>Демидовский район</c:v>
                </c:pt>
                <c:pt idx="1">
                  <c:v>Сычевский район</c:v>
                </c:pt>
                <c:pt idx="2">
                  <c:v>Холм-Жирковский район</c:v>
                </c:pt>
                <c:pt idx="3">
                  <c:v>Угранский район</c:v>
                </c:pt>
                <c:pt idx="4">
                  <c:v>Велижский район</c:v>
                </c:pt>
                <c:pt idx="5">
                  <c:v>Смоленский район</c:v>
                </c:pt>
                <c:pt idx="6">
                  <c:v>Монастырщинский район</c:v>
                </c:pt>
                <c:pt idx="7">
                  <c:v>Хиславичский район</c:v>
                </c:pt>
                <c:pt idx="8">
                  <c:v>Ершичский район</c:v>
                </c:pt>
                <c:pt idx="9">
                  <c:v>Сафоновский район</c:v>
                </c:pt>
                <c:pt idx="10">
                  <c:v>Починковский район</c:v>
                </c:pt>
                <c:pt idx="11">
                  <c:v>Ярцевский район</c:v>
                </c:pt>
                <c:pt idx="12">
                  <c:v>Новодугинский район</c:v>
                </c:pt>
                <c:pt idx="13">
                  <c:v>Руднянский район</c:v>
                </c:pt>
                <c:pt idx="14">
                  <c:v>Гагаринский район</c:v>
                </c:pt>
                <c:pt idx="15">
                  <c:v>Вяземский район</c:v>
                </c:pt>
                <c:pt idx="16">
                  <c:v>Рославльский район</c:v>
                </c:pt>
                <c:pt idx="17">
                  <c:v>Кардымовский район</c:v>
                </c:pt>
                <c:pt idx="18">
                  <c:v>Шумячский район</c:v>
                </c:pt>
                <c:pt idx="19">
                  <c:v>Ельнинский район</c:v>
                </c:pt>
                <c:pt idx="20">
                  <c:v>Дорогобужский район</c:v>
                </c:pt>
                <c:pt idx="21">
                  <c:v>Глинковский район</c:v>
                </c:pt>
                <c:pt idx="22">
                  <c:v>Краснинский район</c:v>
                </c:pt>
                <c:pt idx="23">
                  <c:v>Темкинский район</c:v>
                </c:pt>
                <c:pt idx="24">
                  <c:v>Город Смоленск</c:v>
                </c:pt>
                <c:pt idx="25">
                  <c:v>город Десногорск</c:v>
                </c:pt>
                <c:pt idx="26">
                  <c:v>Духовщинский район</c:v>
                </c:pt>
              </c:strCache>
            </c:strRef>
          </c:cat>
          <c:val>
            <c:numRef>
              <c:f>Лист1!$B$2:$AB$2</c:f>
              <c:numCache>
                <c:formatCode>General</c:formatCode>
                <c:ptCount val="2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83.3</c:v>
                </c:pt>
                <c:pt idx="5">
                  <c:v>81</c:v>
                </c:pt>
                <c:pt idx="6">
                  <c:v>77.8</c:v>
                </c:pt>
                <c:pt idx="7">
                  <c:v>66.7</c:v>
                </c:pt>
                <c:pt idx="8">
                  <c:v>66.599999999999994</c:v>
                </c:pt>
                <c:pt idx="9">
                  <c:v>64.3</c:v>
                </c:pt>
                <c:pt idx="10">
                  <c:v>60</c:v>
                </c:pt>
                <c:pt idx="11">
                  <c:v>57.1</c:v>
                </c:pt>
                <c:pt idx="12">
                  <c:v>57.1</c:v>
                </c:pt>
                <c:pt idx="13">
                  <c:v>57</c:v>
                </c:pt>
                <c:pt idx="14">
                  <c:v>52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43</c:v>
                </c:pt>
                <c:pt idx="20">
                  <c:v>40</c:v>
                </c:pt>
                <c:pt idx="21">
                  <c:v>33.300000000000004</c:v>
                </c:pt>
                <c:pt idx="22">
                  <c:v>28.6</c:v>
                </c:pt>
                <c:pt idx="23">
                  <c:v>25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</c:ser>
        <c:dLbls>
          <c:showVal val="1"/>
        </c:dLbls>
        <c:gapWidth val="20"/>
        <c:gapDepth val="8"/>
        <c:shape val="cylinder"/>
        <c:axId val="113341952"/>
        <c:axId val="113343488"/>
        <c:axId val="0"/>
      </c:bar3DChart>
      <c:catAx>
        <c:axId val="1133419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 b="1" baseline="0"/>
            </a:pPr>
            <a:endParaRPr lang="ru-RU"/>
          </a:p>
        </c:txPr>
        <c:crossAx val="113343488"/>
        <c:crosses val="autoZero"/>
        <c:auto val="1"/>
        <c:lblAlgn val="ctr"/>
        <c:lblOffset val="100"/>
      </c:catAx>
      <c:valAx>
        <c:axId val="11334348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334195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view3D>
      <c:rAngAx val="1"/>
    </c:view3D>
    <c:sideWall>
      <c:spPr>
        <a:solidFill>
          <a:srgbClr val="FFFFCC"/>
        </a:solidFill>
      </c:spPr>
    </c:sideWall>
    <c:backWall>
      <c:spPr>
        <a:solidFill>
          <a:srgbClr val="FFFFCC"/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gradFill flip="none" rotWithShape="1">
              <a:gsLst>
                <a:gs pos="0">
                  <a:srgbClr val="CC6600"/>
                </a:gs>
                <a:gs pos="49000">
                  <a:srgbClr val="CCCC00"/>
                </a:gs>
                <a:gs pos="99000">
                  <a:srgbClr val="A65528"/>
                </a:gs>
              </a:gsLst>
              <a:lin ang="0" scaled="1"/>
              <a:tileRect/>
            </a:gradFill>
          </c:spPr>
          <c:cat>
            <c:strRef>
              <c:f>Лист1!$A$2:$A$3</c:f>
              <c:strCache>
                <c:ptCount val="2"/>
                <c:pt idx="0">
                  <c:v>площадь земельных участков для жилищного строительства, на которые не было получено разрешение на ввод в эксплуатацию в течение 3 лет</c:v>
                </c:pt>
                <c:pt idx="1">
                  <c:v>площадь земельных участков иных объектов капитального строительства, на которые не было получено разрешение на ввод в эксплуатацию в течение 5 лет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2599927</c:v>
                </c:pt>
                <c:pt idx="1">
                  <c:v>2001064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площадь земельных участков для жилищного строительства, на которые не было получено разрешение на ввод в эксплуатацию в течение 3 лет</c:v>
                </c:pt>
                <c:pt idx="1">
                  <c:v>площадь земельных участков иных объектов капитального строительства, на которые не было получено разрешение на ввод в эксплуатацию в течение 5 лет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2488268</c:v>
                </c:pt>
                <c:pt idx="1">
                  <c:v>2037587</c:v>
                </c:pt>
              </c:numCache>
            </c:numRef>
          </c:val>
        </c:ser>
        <c:gapWidth val="24"/>
        <c:gapDepth val="52"/>
        <c:shape val="cylinder"/>
        <c:axId val="133945600"/>
        <c:axId val="133873664"/>
        <c:axId val="0"/>
      </c:bar3DChart>
      <c:catAx>
        <c:axId val="133945600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3873664"/>
        <c:crosses val="autoZero"/>
        <c:auto val="1"/>
        <c:lblAlgn val="ctr"/>
        <c:lblOffset val="100"/>
      </c:catAx>
      <c:valAx>
        <c:axId val="133873664"/>
        <c:scaling>
          <c:orientation val="minMax"/>
          <c:max val="2500000"/>
          <c:min val="900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3945600"/>
        <c:crosses val="autoZero"/>
        <c:crossBetween val="between"/>
      </c:valAx>
      <c:spPr>
        <a:noFill/>
      </c:spPr>
    </c:plotArea>
    <c:legend>
      <c:legendPos val="r"/>
      <c:layout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2021</c:v>
                </c:pt>
              </c:strCache>
            </c:strRef>
          </c:tx>
          <c:spPr>
            <a:gradFill flip="none" rotWithShape="1">
              <a:gsLst>
                <a:gs pos="0">
                  <a:srgbClr val="6C8475"/>
                </a:gs>
                <a:gs pos="50000">
                  <a:schemeClr val="bg2">
                    <a:lumMod val="90000"/>
                  </a:schemeClr>
                </a:gs>
                <a:gs pos="100000">
                  <a:srgbClr val="6C8475"/>
                </a:gs>
              </a:gsLst>
              <a:lin ang="0" scaled="1"/>
              <a:tileRect/>
            </a:gradFill>
            <a:scene3d>
              <a:camera prst="orthographicFront"/>
              <a:lightRig rig="sunset" dir="t"/>
            </a:scene3d>
            <a:sp3d prstMaterial="metal">
              <a:bevelT w="260350" h="50800" prst="coolSlant"/>
            </a:sp3d>
          </c:spPr>
          <c:dPt>
            <c:idx val="1"/>
            <c:spPr>
              <a:gradFill flip="none" rotWithShape="1">
                <a:gsLst>
                  <a:gs pos="0">
                    <a:srgbClr val="6C8475"/>
                  </a:gs>
                  <a:gs pos="50000">
                    <a:schemeClr val="bg2">
                      <a:lumMod val="90000"/>
                    </a:schemeClr>
                  </a:gs>
                  <a:gs pos="100000">
                    <a:srgbClr val="6C8475"/>
                  </a:gs>
                </a:gsLst>
                <a:lin ang="0" scaled="1"/>
                <a:tileRect/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  <a:softEdge rad="127000"/>
              </a:effectLst>
              <a:scene3d>
                <a:camera prst="orthographicFront"/>
                <a:lightRig rig="sunset" dir="t"/>
              </a:scene3d>
              <a:sp3d prstMaterial="metal">
                <a:bevelT w="260350" h="50800" prst="coolSlant"/>
              </a:sp3d>
            </c:spPr>
          </c:dPt>
          <c:cat>
            <c:strRef>
              <c:f>Лист1!$B$1:$AB$1</c:f>
              <c:strCache>
                <c:ptCount val="27"/>
                <c:pt idx="0">
                  <c:v>Смоленский район</c:v>
                </c:pt>
                <c:pt idx="1">
                  <c:v>город Десногорск</c:v>
                </c:pt>
                <c:pt idx="2">
                  <c:v>Кардымовский район</c:v>
                </c:pt>
                <c:pt idx="3">
                  <c:v>Сафоновский район</c:v>
                </c:pt>
                <c:pt idx="4">
                  <c:v>Вяземский район</c:v>
                </c:pt>
                <c:pt idx="5">
                  <c:v>Гагаринский район</c:v>
                </c:pt>
                <c:pt idx="6">
                  <c:v>Велижский район</c:v>
                </c:pt>
                <c:pt idx="7">
                  <c:v>Ершичский район</c:v>
                </c:pt>
                <c:pt idx="8">
                  <c:v>Починковский район</c:v>
                </c:pt>
                <c:pt idx="9">
                  <c:v>Хиславичский район</c:v>
                </c:pt>
                <c:pt idx="10">
                  <c:v>Дорогобужский район</c:v>
                </c:pt>
                <c:pt idx="11">
                  <c:v>Руднянский район</c:v>
                </c:pt>
                <c:pt idx="12">
                  <c:v>Сычевский район</c:v>
                </c:pt>
                <c:pt idx="13">
                  <c:v>Краснинский район</c:v>
                </c:pt>
                <c:pt idx="14">
                  <c:v>Ельнинский район</c:v>
                </c:pt>
                <c:pt idx="15">
                  <c:v>Город Смоленск</c:v>
                </c:pt>
                <c:pt idx="16">
                  <c:v>Новодугинский район</c:v>
                </c:pt>
                <c:pt idx="17">
                  <c:v>Темкинский район</c:v>
                </c:pt>
                <c:pt idx="18">
                  <c:v>Духовщинский район</c:v>
                </c:pt>
                <c:pt idx="19">
                  <c:v>Демидовский район</c:v>
                </c:pt>
                <c:pt idx="20">
                  <c:v>Рославльский район</c:v>
                </c:pt>
                <c:pt idx="21">
                  <c:v>Ярцевский район</c:v>
                </c:pt>
                <c:pt idx="22">
                  <c:v>Холм-Жирковский район</c:v>
                </c:pt>
                <c:pt idx="23">
                  <c:v>Монастырщинский район</c:v>
                </c:pt>
                <c:pt idx="24">
                  <c:v>Глинковский район</c:v>
                </c:pt>
                <c:pt idx="25">
                  <c:v>Угранский район</c:v>
                </c:pt>
                <c:pt idx="26">
                  <c:v>Шумячский район</c:v>
                </c:pt>
              </c:strCache>
            </c:strRef>
          </c:cat>
          <c:val>
            <c:numRef>
              <c:f>Лист1!$B$2:$AB$2</c:f>
              <c:numCache>
                <c:formatCode>General</c:formatCode>
                <c:ptCount val="27"/>
                <c:pt idx="0">
                  <c:v>60.36</c:v>
                </c:pt>
                <c:pt idx="1">
                  <c:v>60.25</c:v>
                </c:pt>
                <c:pt idx="2">
                  <c:v>56.24</c:v>
                </c:pt>
                <c:pt idx="3">
                  <c:v>55.46</c:v>
                </c:pt>
                <c:pt idx="4">
                  <c:v>54.5</c:v>
                </c:pt>
                <c:pt idx="5">
                  <c:v>51.46</c:v>
                </c:pt>
                <c:pt idx="6">
                  <c:v>50</c:v>
                </c:pt>
                <c:pt idx="7">
                  <c:v>49.5</c:v>
                </c:pt>
                <c:pt idx="8">
                  <c:v>48.5</c:v>
                </c:pt>
                <c:pt idx="9">
                  <c:v>48.2</c:v>
                </c:pt>
                <c:pt idx="10">
                  <c:v>48</c:v>
                </c:pt>
                <c:pt idx="11">
                  <c:v>48</c:v>
                </c:pt>
                <c:pt idx="12">
                  <c:v>44.6</c:v>
                </c:pt>
                <c:pt idx="13">
                  <c:v>44.2</c:v>
                </c:pt>
                <c:pt idx="14">
                  <c:v>44</c:v>
                </c:pt>
                <c:pt idx="15">
                  <c:v>43.1</c:v>
                </c:pt>
                <c:pt idx="16">
                  <c:v>43.1</c:v>
                </c:pt>
                <c:pt idx="17">
                  <c:v>42</c:v>
                </c:pt>
                <c:pt idx="18">
                  <c:v>41.1</c:v>
                </c:pt>
                <c:pt idx="19">
                  <c:v>41</c:v>
                </c:pt>
                <c:pt idx="20">
                  <c:v>40.270000000000003</c:v>
                </c:pt>
                <c:pt idx="21">
                  <c:v>39.770000000000003</c:v>
                </c:pt>
                <c:pt idx="22">
                  <c:v>39.300000000000004</c:v>
                </c:pt>
                <c:pt idx="23">
                  <c:v>38</c:v>
                </c:pt>
                <c:pt idx="24">
                  <c:v>35.32</c:v>
                </c:pt>
                <c:pt idx="25">
                  <c:v>35</c:v>
                </c:pt>
                <c:pt idx="26">
                  <c:v>27.88</c:v>
                </c:pt>
              </c:numCache>
            </c:numRef>
          </c:val>
        </c:ser>
        <c:gapWidth val="14"/>
        <c:overlap val="-100"/>
        <c:axId val="134624000"/>
        <c:axId val="134625536"/>
      </c:barChart>
      <c:catAx>
        <c:axId val="1346240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34625536"/>
        <c:crosses val="autoZero"/>
        <c:auto val="1"/>
        <c:lblAlgn val="ctr"/>
        <c:lblOffset val="100"/>
      </c:catAx>
      <c:valAx>
        <c:axId val="134625536"/>
        <c:scaling>
          <c:orientation val="minMax"/>
          <c:max val="8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34624000"/>
        <c:crosses val="autoZero"/>
        <c:crossBetween val="between"/>
        <c:majorUnit val="10"/>
        <c:minorUnit val="1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AngAx val="1"/>
    </c:view3D>
    <c:plotArea>
      <c:layout>
        <c:manualLayout>
          <c:layoutTarget val="inner"/>
          <c:xMode val="edge"/>
          <c:yMode val="edge"/>
          <c:x val="6.4294949245315883E-2"/>
          <c:y val="2.975120819908899E-2"/>
          <c:w val="0.85913813145875162"/>
          <c:h val="0.521344850572158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Лист1!$A$2:$A$28</c:f>
              <c:strCache>
                <c:ptCount val="27"/>
                <c:pt idx="0">
                  <c:v>город Десногорск</c:v>
                </c:pt>
                <c:pt idx="1">
                  <c:v>Гагаринский район</c:v>
                </c:pt>
                <c:pt idx="2">
                  <c:v>город Смоленск</c:v>
                </c:pt>
                <c:pt idx="3">
                  <c:v>Дорогобужский район</c:v>
                </c:pt>
                <c:pt idx="4">
                  <c:v>Холм-Жирковский район</c:v>
                </c:pt>
                <c:pt idx="5">
                  <c:v>Кардымовский район</c:v>
                </c:pt>
                <c:pt idx="6">
                  <c:v>Вяземский район</c:v>
                </c:pt>
                <c:pt idx="7">
                  <c:v>Сафоновский район</c:v>
                </c:pt>
                <c:pt idx="8">
                  <c:v>Духовщинский район</c:v>
                </c:pt>
                <c:pt idx="9">
                  <c:v>Ярцевский район</c:v>
                </c:pt>
                <c:pt idx="10">
                  <c:v>Угранский район</c:v>
                </c:pt>
                <c:pt idx="11">
                  <c:v>Рославльский район</c:v>
                </c:pt>
                <c:pt idx="12">
                  <c:v>Сычевский район</c:v>
                </c:pt>
                <c:pt idx="13">
                  <c:v>Починковский район</c:v>
                </c:pt>
                <c:pt idx="14">
                  <c:v>Краснинский район</c:v>
                </c:pt>
                <c:pt idx="15">
                  <c:v>Глинковский район</c:v>
                </c:pt>
                <c:pt idx="16">
                  <c:v>Велижский район</c:v>
                </c:pt>
                <c:pt idx="17">
                  <c:v>Смоленский район</c:v>
                </c:pt>
                <c:pt idx="18">
                  <c:v>Ельнинский район</c:v>
                </c:pt>
                <c:pt idx="19">
                  <c:v>Хиславичский район</c:v>
                </c:pt>
                <c:pt idx="20">
                  <c:v>Руднянский район</c:v>
                </c:pt>
                <c:pt idx="21">
                  <c:v>Темкинский район</c:v>
                </c:pt>
                <c:pt idx="22">
                  <c:v>Ершичский район</c:v>
                </c:pt>
                <c:pt idx="23">
                  <c:v>Шумячский район</c:v>
                </c:pt>
                <c:pt idx="24">
                  <c:v>Новодугинский район</c:v>
                </c:pt>
                <c:pt idx="25">
                  <c:v>Демидовский район</c:v>
                </c:pt>
                <c:pt idx="26">
                  <c:v>Монастырщинский район</c:v>
                </c:pt>
              </c:strCache>
            </c:strRef>
          </c:cat>
          <c:val>
            <c:numRef>
              <c:f>Лист1!$B$2:$B$28</c:f>
              <c:numCache>
                <c:formatCode>General</c:formatCode>
                <c:ptCount val="27"/>
                <c:pt idx="0">
                  <c:v>50371.5</c:v>
                </c:pt>
                <c:pt idx="1">
                  <c:v>38260.199999999997</c:v>
                </c:pt>
                <c:pt idx="2">
                  <c:v>37609.4</c:v>
                </c:pt>
                <c:pt idx="3">
                  <c:v>35012.5</c:v>
                </c:pt>
                <c:pt idx="4">
                  <c:v>34263.300000000003</c:v>
                </c:pt>
                <c:pt idx="5">
                  <c:v>22987.5</c:v>
                </c:pt>
                <c:pt idx="6">
                  <c:v>32182.400000000001</c:v>
                </c:pt>
                <c:pt idx="7">
                  <c:v>30021.5</c:v>
                </c:pt>
                <c:pt idx="8">
                  <c:v>28310.799999999996</c:v>
                </c:pt>
                <c:pt idx="9">
                  <c:v>29458.9</c:v>
                </c:pt>
                <c:pt idx="10">
                  <c:v>27765.5</c:v>
                </c:pt>
                <c:pt idx="11">
                  <c:v>28407.200000000001</c:v>
                </c:pt>
                <c:pt idx="12">
                  <c:v>27204.6</c:v>
                </c:pt>
                <c:pt idx="13">
                  <c:v>27046.400000000001</c:v>
                </c:pt>
                <c:pt idx="14">
                  <c:v>27192.799999999996</c:v>
                </c:pt>
                <c:pt idx="15">
                  <c:v>24808.799999999996</c:v>
                </c:pt>
                <c:pt idx="16">
                  <c:v>25679.200000000001</c:v>
                </c:pt>
                <c:pt idx="17">
                  <c:v>25679.4</c:v>
                </c:pt>
                <c:pt idx="18">
                  <c:v>24765.9</c:v>
                </c:pt>
                <c:pt idx="19">
                  <c:v>24679.8</c:v>
                </c:pt>
                <c:pt idx="20">
                  <c:v>24741.200000000001</c:v>
                </c:pt>
                <c:pt idx="21">
                  <c:v>24076.2</c:v>
                </c:pt>
                <c:pt idx="22">
                  <c:v>23719.599999999897</c:v>
                </c:pt>
                <c:pt idx="23">
                  <c:v>22916.7</c:v>
                </c:pt>
                <c:pt idx="24">
                  <c:v>23203.599999999897</c:v>
                </c:pt>
                <c:pt idx="25">
                  <c:v>23404.400000000001</c:v>
                </c:pt>
                <c:pt idx="26">
                  <c:v>23438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Лист1!$A$2:$A$28</c:f>
              <c:strCache>
                <c:ptCount val="27"/>
                <c:pt idx="0">
                  <c:v>город Десногорск</c:v>
                </c:pt>
                <c:pt idx="1">
                  <c:v>Гагаринский район</c:v>
                </c:pt>
                <c:pt idx="2">
                  <c:v>город Смоленск</c:v>
                </c:pt>
                <c:pt idx="3">
                  <c:v>Дорогобужский район</c:v>
                </c:pt>
                <c:pt idx="4">
                  <c:v>Холм-Жирковский район</c:v>
                </c:pt>
                <c:pt idx="5">
                  <c:v>Кардымовский район</c:v>
                </c:pt>
                <c:pt idx="6">
                  <c:v>Вяземский район</c:v>
                </c:pt>
                <c:pt idx="7">
                  <c:v>Сафоновский район</c:v>
                </c:pt>
                <c:pt idx="8">
                  <c:v>Духовщинский район</c:v>
                </c:pt>
                <c:pt idx="9">
                  <c:v>Ярцевский район</c:v>
                </c:pt>
                <c:pt idx="10">
                  <c:v>Угранский район</c:v>
                </c:pt>
                <c:pt idx="11">
                  <c:v>Рославльский район</c:v>
                </c:pt>
                <c:pt idx="12">
                  <c:v>Сычевский район</c:v>
                </c:pt>
                <c:pt idx="13">
                  <c:v>Починковский район</c:v>
                </c:pt>
                <c:pt idx="14">
                  <c:v>Краснинский район</c:v>
                </c:pt>
                <c:pt idx="15">
                  <c:v>Глинковский район</c:v>
                </c:pt>
                <c:pt idx="16">
                  <c:v>Велижский район</c:v>
                </c:pt>
                <c:pt idx="17">
                  <c:v>Смоленский район</c:v>
                </c:pt>
                <c:pt idx="18">
                  <c:v>Ельнинский район</c:v>
                </c:pt>
                <c:pt idx="19">
                  <c:v>Хиславичский район</c:v>
                </c:pt>
                <c:pt idx="20">
                  <c:v>Руднянский район</c:v>
                </c:pt>
                <c:pt idx="21">
                  <c:v>Темкинский район</c:v>
                </c:pt>
                <c:pt idx="22">
                  <c:v>Ершичский район</c:v>
                </c:pt>
                <c:pt idx="23">
                  <c:v>Шумячский район</c:v>
                </c:pt>
                <c:pt idx="24">
                  <c:v>Новодугинский район</c:v>
                </c:pt>
                <c:pt idx="25">
                  <c:v>Демидовский район</c:v>
                </c:pt>
                <c:pt idx="26">
                  <c:v>Монастырщинский район</c:v>
                </c:pt>
              </c:strCache>
            </c:strRef>
          </c:cat>
          <c:val>
            <c:numRef>
              <c:f>Лист1!$C$2:$C$28</c:f>
              <c:numCache>
                <c:formatCode>General</c:formatCode>
                <c:ptCount val="27"/>
                <c:pt idx="0">
                  <c:v>53728.3</c:v>
                </c:pt>
                <c:pt idx="1">
                  <c:v>40130.6</c:v>
                </c:pt>
                <c:pt idx="2">
                  <c:v>38939.199999999997</c:v>
                </c:pt>
                <c:pt idx="3">
                  <c:v>37970.699999999997</c:v>
                </c:pt>
                <c:pt idx="4">
                  <c:v>37145.199999999997</c:v>
                </c:pt>
                <c:pt idx="5">
                  <c:v>34670.199999999997</c:v>
                </c:pt>
                <c:pt idx="6">
                  <c:v>34102.800000000003</c:v>
                </c:pt>
                <c:pt idx="7">
                  <c:v>31739.3</c:v>
                </c:pt>
                <c:pt idx="8">
                  <c:v>30840.5</c:v>
                </c:pt>
                <c:pt idx="9">
                  <c:v>30793.8</c:v>
                </c:pt>
                <c:pt idx="10">
                  <c:v>29707.4</c:v>
                </c:pt>
                <c:pt idx="11">
                  <c:v>29601.4</c:v>
                </c:pt>
                <c:pt idx="12">
                  <c:v>29581.3</c:v>
                </c:pt>
                <c:pt idx="13">
                  <c:v>29424.1</c:v>
                </c:pt>
                <c:pt idx="14">
                  <c:v>28907.1</c:v>
                </c:pt>
                <c:pt idx="15">
                  <c:v>28642.9</c:v>
                </c:pt>
                <c:pt idx="16">
                  <c:v>27422.9</c:v>
                </c:pt>
                <c:pt idx="17">
                  <c:v>27280.5</c:v>
                </c:pt>
                <c:pt idx="18">
                  <c:v>27266.6</c:v>
                </c:pt>
                <c:pt idx="19">
                  <c:v>27005</c:v>
                </c:pt>
                <c:pt idx="20">
                  <c:v>26911.8</c:v>
                </c:pt>
                <c:pt idx="21">
                  <c:v>26886.9</c:v>
                </c:pt>
                <c:pt idx="22">
                  <c:v>26449.9</c:v>
                </c:pt>
                <c:pt idx="23">
                  <c:v>26387.3</c:v>
                </c:pt>
                <c:pt idx="24">
                  <c:v>26133.5</c:v>
                </c:pt>
                <c:pt idx="25">
                  <c:v>26055.1</c:v>
                </c:pt>
                <c:pt idx="26">
                  <c:v>25705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Лист1!$A$2:$A$28</c:f>
              <c:strCache>
                <c:ptCount val="27"/>
                <c:pt idx="0">
                  <c:v>город Десногорск</c:v>
                </c:pt>
                <c:pt idx="1">
                  <c:v>Гагаринский район</c:v>
                </c:pt>
                <c:pt idx="2">
                  <c:v>город Смоленск</c:v>
                </c:pt>
                <c:pt idx="3">
                  <c:v>Дорогобужский район</c:v>
                </c:pt>
                <c:pt idx="4">
                  <c:v>Холм-Жирковский район</c:v>
                </c:pt>
                <c:pt idx="5">
                  <c:v>Кардымовский район</c:v>
                </c:pt>
                <c:pt idx="6">
                  <c:v>Вяземский район</c:v>
                </c:pt>
                <c:pt idx="7">
                  <c:v>Сафоновский район</c:v>
                </c:pt>
                <c:pt idx="8">
                  <c:v>Духовщинский район</c:v>
                </c:pt>
                <c:pt idx="9">
                  <c:v>Ярцевский район</c:v>
                </c:pt>
                <c:pt idx="10">
                  <c:v>Угранский район</c:v>
                </c:pt>
                <c:pt idx="11">
                  <c:v>Рославльский район</c:v>
                </c:pt>
                <c:pt idx="12">
                  <c:v>Сычевский район</c:v>
                </c:pt>
                <c:pt idx="13">
                  <c:v>Починковский район</c:v>
                </c:pt>
                <c:pt idx="14">
                  <c:v>Краснинский район</c:v>
                </c:pt>
                <c:pt idx="15">
                  <c:v>Глинковский район</c:v>
                </c:pt>
                <c:pt idx="16">
                  <c:v>Велижский район</c:v>
                </c:pt>
                <c:pt idx="17">
                  <c:v>Смоленский район</c:v>
                </c:pt>
                <c:pt idx="18">
                  <c:v>Ельнинский район</c:v>
                </c:pt>
                <c:pt idx="19">
                  <c:v>Хиславичский район</c:v>
                </c:pt>
                <c:pt idx="20">
                  <c:v>Руднянский район</c:v>
                </c:pt>
                <c:pt idx="21">
                  <c:v>Темкинский район</c:v>
                </c:pt>
                <c:pt idx="22">
                  <c:v>Ершичский район</c:v>
                </c:pt>
                <c:pt idx="23">
                  <c:v>Шумячский район</c:v>
                </c:pt>
                <c:pt idx="24">
                  <c:v>Новодугинский район</c:v>
                </c:pt>
                <c:pt idx="25">
                  <c:v>Демидовский район</c:v>
                </c:pt>
                <c:pt idx="26">
                  <c:v>Монастырщинский район</c:v>
                </c:pt>
              </c:strCache>
            </c:strRef>
          </c:cat>
          <c:val>
            <c:numRef>
              <c:f>Лист1!$D$2:$D$28</c:f>
              <c:numCache>
                <c:formatCode>General</c:formatCode>
                <c:ptCount val="27"/>
                <c:pt idx="0">
                  <c:v>58201</c:v>
                </c:pt>
                <c:pt idx="1">
                  <c:v>44136.1</c:v>
                </c:pt>
                <c:pt idx="2">
                  <c:v>42482.1</c:v>
                </c:pt>
                <c:pt idx="3">
                  <c:v>40293.300000000003</c:v>
                </c:pt>
                <c:pt idx="4">
                  <c:v>40411.199999999997</c:v>
                </c:pt>
                <c:pt idx="5">
                  <c:v>30957.7</c:v>
                </c:pt>
                <c:pt idx="6">
                  <c:v>36893.300000000003</c:v>
                </c:pt>
                <c:pt idx="7">
                  <c:v>34025.199999999997</c:v>
                </c:pt>
                <c:pt idx="8">
                  <c:v>32546.400000000001</c:v>
                </c:pt>
                <c:pt idx="9">
                  <c:v>33385</c:v>
                </c:pt>
                <c:pt idx="10">
                  <c:v>30039.1</c:v>
                </c:pt>
                <c:pt idx="11">
                  <c:v>32651</c:v>
                </c:pt>
                <c:pt idx="12">
                  <c:v>30753.200000000001</c:v>
                </c:pt>
                <c:pt idx="13">
                  <c:v>31061.7</c:v>
                </c:pt>
                <c:pt idx="14">
                  <c:v>30464.7</c:v>
                </c:pt>
                <c:pt idx="15">
                  <c:v>29787.4</c:v>
                </c:pt>
                <c:pt idx="16">
                  <c:v>28828.9</c:v>
                </c:pt>
                <c:pt idx="17">
                  <c:v>28173.4</c:v>
                </c:pt>
                <c:pt idx="18">
                  <c:v>28791</c:v>
                </c:pt>
                <c:pt idx="19">
                  <c:v>28559.5</c:v>
                </c:pt>
                <c:pt idx="20">
                  <c:v>28578.400000000001</c:v>
                </c:pt>
                <c:pt idx="21">
                  <c:v>28106.799999999996</c:v>
                </c:pt>
                <c:pt idx="22">
                  <c:v>27062.6</c:v>
                </c:pt>
                <c:pt idx="23">
                  <c:v>27008.400000000001</c:v>
                </c:pt>
                <c:pt idx="24">
                  <c:v>26741.7</c:v>
                </c:pt>
                <c:pt idx="25">
                  <c:v>28959</c:v>
                </c:pt>
                <c:pt idx="26">
                  <c:v>27280.7</c:v>
                </c:pt>
              </c:numCache>
            </c:numRef>
          </c:val>
        </c:ser>
        <c:gapWidth val="54"/>
        <c:gapDepth val="102"/>
        <c:shape val="cylinder"/>
        <c:axId val="132173824"/>
        <c:axId val="132175360"/>
        <c:axId val="0"/>
      </c:bar3DChart>
      <c:catAx>
        <c:axId val="132173824"/>
        <c:scaling>
          <c:orientation val="minMax"/>
        </c:scaling>
        <c:axPos val="b"/>
        <c:tickLblPos val="nextTo"/>
        <c:txPr>
          <a:bodyPr rot="-3060000"/>
          <a:lstStyle/>
          <a:p>
            <a:pPr>
              <a:defRPr sz="1100"/>
            </a:pPr>
            <a:endParaRPr lang="ru-RU"/>
          </a:p>
        </c:txPr>
        <c:crossAx val="132175360"/>
        <c:crosses val="autoZero"/>
        <c:auto val="1"/>
        <c:lblAlgn val="ctr"/>
        <c:lblOffset val="100"/>
      </c:catAx>
      <c:valAx>
        <c:axId val="1321753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21738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spPr>
    <a:gradFill>
      <a:gsLst>
        <a:gs pos="0">
          <a:schemeClr val="accent5">
            <a:lumMod val="60000"/>
            <a:lumOff val="40000"/>
            <a:alpha val="52000"/>
          </a:schemeClr>
        </a:gs>
        <a:gs pos="50000">
          <a:srgbClr val="FFFFCC"/>
        </a:gs>
        <a:gs pos="100000">
          <a:schemeClr val="accent5">
            <a:lumMod val="40000"/>
            <a:lumOff val="60000"/>
            <a:alpha val="71000"/>
          </a:schemeClr>
        </a:gs>
      </a:gsLst>
      <a:lin ang="5400000" scaled="1"/>
    </a:gradFill>
    <a:effectLst>
      <a:innerShdw blurRad="63500" dist="50800" dir="18900000">
        <a:prstClr val="black">
          <a:alpha val="50000"/>
        </a:prstClr>
      </a:innerShd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Лист1!$A$2:$A$28</c:f>
              <c:strCache>
                <c:ptCount val="27"/>
                <c:pt idx="0">
                  <c:v>Кардымовский район</c:v>
                </c:pt>
                <c:pt idx="1">
                  <c:v>Темкинский район</c:v>
                </c:pt>
                <c:pt idx="2">
                  <c:v>Духовщинский район</c:v>
                </c:pt>
                <c:pt idx="3">
                  <c:v>Демидовский район</c:v>
                </c:pt>
                <c:pt idx="4">
                  <c:v>Смоленский район</c:v>
                </c:pt>
                <c:pt idx="5">
                  <c:v>Дорогобужский район</c:v>
                </c:pt>
                <c:pt idx="6">
                  <c:v>Холм-Жирковский район</c:v>
                </c:pt>
                <c:pt idx="7">
                  <c:v>Ярцевский район</c:v>
                </c:pt>
                <c:pt idx="8">
                  <c:v>Новодугинский район</c:v>
                </c:pt>
                <c:pt idx="9">
                  <c:v>Рославльский район</c:v>
                </c:pt>
                <c:pt idx="10">
                  <c:v>Краснинский район</c:v>
                </c:pt>
                <c:pt idx="11">
                  <c:v>город Десногорск</c:v>
                </c:pt>
                <c:pt idx="12">
                  <c:v>Руднянский район</c:v>
                </c:pt>
                <c:pt idx="13">
                  <c:v>Глинковский район</c:v>
                </c:pt>
                <c:pt idx="14">
                  <c:v>Сафоновский район</c:v>
                </c:pt>
                <c:pt idx="15">
                  <c:v>Вяземский район</c:v>
                </c:pt>
                <c:pt idx="16">
                  <c:v>Починковский район</c:v>
                </c:pt>
                <c:pt idx="17">
                  <c:v>Сычевский район</c:v>
                </c:pt>
                <c:pt idx="18">
                  <c:v>Хиславичский район</c:v>
                </c:pt>
                <c:pt idx="19">
                  <c:v>Шумячский район</c:v>
                </c:pt>
                <c:pt idx="20">
                  <c:v>Угранский район</c:v>
                </c:pt>
                <c:pt idx="21">
                  <c:v>Ершичский район</c:v>
                </c:pt>
                <c:pt idx="22">
                  <c:v>Монастырщинский район</c:v>
                </c:pt>
                <c:pt idx="23">
                  <c:v>Город Смоленск</c:v>
                </c:pt>
                <c:pt idx="24">
                  <c:v>Ельнинский район</c:v>
                </c:pt>
                <c:pt idx="25">
                  <c:v>Гагаринский район</c:v>
                </c:pt>
                <c:pt idx="26">
                  <c:v>Велижский район</c:v>
                </c:pt>
              </c:strCache>
            </c:strRef>
          </c:cat>
          <c:val>
            <c:numRef>
              <c:f>Лист1!$B$2:$B$28</c:f>
              <c:numCache>
                <c:formatCode>General</c:formatCode>
                <c:ptCount val="27"/>
                <c:pt idx="0">
                  <c:v>18109</c:v>
                </c:pt>
                <c:pt idx="1">
                  <c:v>18440.7</c:v>
                </c:pt>
                <c:pt idx="2">
                  <c:v>17714.099999999897</c:v>
                </c:pt>
                <c:pt idx="3">
                  <c:v>18347.099999999897</c:v>
                </c:pt>
                <c:pt idx="4">
                  <c:v>19983.900000000001</c:v>
                </c:pt>
                <c:pt idx="5">
                  <c:v>19505.5</c:v>
                </c:pt>
                <c:pt idx="6">
                  <c:v>17494</c:v>
                </c:pt>
                <c:pt idx="7">
                  <c:v>19242.2</c:v>
                </c:pt>
                <c:pt idx="8">
                  <c:v>22583.4</c:v>
                </c:pt>
                <c:pt idx="9">
                  <c:v>19824.7</c:v>
                </c:pt>
                <c:pt idx="10">
                  <c:v>18160</c:v>
                </c:pt>
                <c:pt idx="11">
                  <c:v>18377.900000000001</c:v>
                </c:pt>
                <c:pt idx="12">
                  <c:v>20150</c:v>
                </c:pt>
                <c:pt idx="13">
                  <c:v>20535.8</c:v>
                </c:pt>
                <c:pt idx="14">
                  <c:v>18227.5</c:v>
                </c:pt>
                <c:pt idx="15">
                  <c:v>19211</c:v>
                </c:pt>
                <c:pt idx="16">
                  <c:v>18240.7</c:v>
                </c:pt>
                <c:pt idx="17">
                  <c:v>19948.7</c:v>
                </c:pt>
                <c:pt idx="18">
                  <c:v>19287.900000000001</c:v>
                </c:pt>
                <c:pt idx="19">
                  <c:v>19381</c:v>
                </c:pt>
                <c:pt idx="20">
                  <c:v>20473.7</c:v>
                </c:pt>
                <c:pt idx="21">
                  <c:v>19359.900000000001</c:v>
                </c:pt>
                <c:pt idx="22">
                  <c:v>19362</c:v>
                </c:pt>
                <c:pt idx="23">
                  <c:v>21829.3</c:v>
                </c:pt>
                <c:pt idx="24">
                  <c:v>17838.2</c:v>
                </c:pt>
                <c:pt idx="25">
                  <c:v>22289</c:v>
                </c:pt>
                <c:pt idx="26">
                  <c:v>22815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Лист1!$A$2:$A$28</c:f>
              <c:strCache>
                <c:ptCount val="27"/>
                <c:pt idx="0">
                  <c:v>Кардымовский район</c:v>
                </c:pt>
                <c:pt idx="1">
                  <c:v>Темкинский район</c:v>
                </c:pt>
                <c:pt idx="2">
                  <c:v>Духовщинский район</c:v>
                </c:pt>
                <c:pt idx="3">
                  <c:v>Демидовский район</c:v>
                </c:pt>
                <c:pt idx="4">
                  <c:v>Смоленский район</c:v>
                </c:pt>
                <c:pt idx="5">
                  <c:v>Дорогобужский район</c:v>
                </c:pt>
                <c:pt idx="6">
                  <c:v>Холм-Жирковский район</c:v>
                </c:pt>
                <c:pt idx="7">
                  <c:v>Ярцевский район</c:v>
                </c:pt>
                <c:pt idx="8">
                  <c:v>Новодугинский район</c:v>
                </c:pt>
                <c:pt idx="9">
                  <c:v>Рославльский район</c:v>
                </c:pt>
                <c:pt idx="10">
                  <c:v>Краснинский район</c:v>
                </c:pt>
                <c:pt idx="11">
                  <c:v>город Десногорск</c:v>
                </c:pt>
                <c:pt idx="12">
                  <c:v>Руднянский район</c:v>
                </c:pt>
                <c:pt idx="13">
                  <c:v>Глинковский район</c:v>
                </c:pt>
                <c:pt idx="14">
                  <c:v>Сафоновский район</c:v>
                </c:pt>
                <c:pt idx="15">
                  <c:v>Вяземский район</c:v>
                </c:pt>
                <c:pt idx="16">
                  <c:v>Починковский район</c:v>
                </c:pt>
                <c:pt idx="17">
                  <c:v>Сычевский район</c:v>
                </c:pt>
                <c:pt idx="18">
                  <c:v>Хиславичский район</c:v>
                </c:pt>
                <c:pt idx="19">
                  <c:v>Шумячский район</c:v>
                </c:pt>
                <c:pt idx="20">
                  <c:v>Угранский район</c:v>
                </c:pt>
                <c:pt idx="21">
                  <c:v>Ершичский район</c:v>
                </c:pt>
                <c:pt idx="22">
                  <c:v>Монастырщинский район</c:v>
                </c:pt>
                <c:pt idx="23">
                  <c:v>Город Смоленск</c:v>
                </c:pt>
                <c:pt idx="24">
                  <c:v>Ельнинский район</c:v>
                </c:pt>
                <c:pt idx="25">
                  <c:v>Гагаринский район</c:v>
                </c:pt>
                <c:pt idx="26">
                  <c:v>Велижский район</c:v>
                </c:pt>
              </c:strCache>
            </c:strRef>
          </c:cat>
          <c:val>
            <c:numRef>
              <c:f>Лист1!$C$2:$C$28</c:f>
              <c:numCache>
                <c:formatCode>General</c:formatCode>
                <c:ptCount val="27"/>
                <c:pt idx="0">
                  <c:v>21036</c:v>
                </c:pt>
                <c:pt idx="1">
                  <c:v>20745.099999999897</c:v>
                </c:pt>
                <c:pt idx="2">
                  <c:v>19557.3</c:v>
                </c:pt>
                <c:pt idx="3">
                  <c:v>20180.3</c:v>
                </c:pt>
                <c:pt idx="4">
                  <c:v>21859.200000000001</c:v>
                </c:pt>
                <c:pt idx="5">
                  <c:v>21163</c:v>
                </c:pt>
                <c:pt idx="6">
                  <c:v>18836.400000000001</c:v>
                </c:pt>
                <c:pt idx="7">
                  <c:v>20613.7</c:v>
                </c:pt>
                <c:pt idx="8">
                  <c:v>24130.7</c:v>
                </c:pt>
                <c:pt idx="9">
                  <c:v>21164.400000000001</c:v>
                </c:pt>
                <c:pt idx="10">
                  <c:v>19263</c:v>
                </c:pt>
                <c:pt idx="11">
                  <c:v>19450.2</c:v>
                </c:pt>
                <c:pt idx="12">
                  <c:v>21316.89</c:v>
                </c:pt>
                <c:pt idx="13">
                  <c:v>21669.4</c:v>
                </c:pt>
                <c:pt idx="14">
                  <c:v>19155.8</c:v>
                </c:pt>
                <c:pt idx="15">
                  <c:v>20094.7</c:v>
                </c:pt>
                <c:pt idx="16">
                  <c:v>19076.099999999897</c:v>
                </c:pt>
                <c:pt idx="17">
                  <c:v>20831.7</c:v>
                </c:pt>
                <c:pt idx="18">
                  <c:v>20106.900000000001</c:v>
                </c:pt>
                <c:pt idx="19">
                  <c:v>20054</c:v>
                </c:pt>
                <c:pt idx="20">
                  <c:v>21114.5</c:v>
                </c:pt>
                <c:pt idx="21">
                  <c:v>19822.3</c:v>
                </c:pt>
                <c:pt idx="22">
                  <c:v>19801.099999999897</c:v>
                </c:pt>
                <c:pt idx="23">
                  <c:v>22263.599999999897</c:v>
                </c:pt>
                <c:pt idx="24">
                  <c:v>18186.7</c:v>
                </c:pt>
                <c:pt idx="25">
                  <c:v>22684</c:v>
                </c:pt>
                <c:pt idx="26">
                  <c:v>18482.8</c:v>
                </c:pt>
              </c:numCache>
            </c:numRef>
          </c:val>
        </c:ser>
        <c:gapWidth val="0"/>
        <c:gapDepth val="0"/>
        <c:shape val="cylinder"/>
        <c:axId val="132977792"/>
        <c:axId val="132979328"/>
        <c:axId val="0"/>
      </c:bar3DChart>
      <c:catAx>
        <c:axId val="1329777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2979328"/>
        <c:crosses val="autoZero"/>
        <c:auto val="1"/>
        <c:lblAlgn val="ctr"/>
        <c:lblOffset val="100"/>
      </c:catAx>
      <c:valAx>
        <c:axId val="13297932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297779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50000" t="50000" r="50000" b="50000"/>
      </a:path>
      <a:tileRect/>
    </a:gradFill>
    <a:effectLst>
      <a:softEdge rad="317500"/>
    </a:effectLst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5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Лист1!$A$2:$A$28</c:f>
              <c:strCache>
                <c:ptCount val="27"/>
                <c:pt idx="0">
                  <c:v>Велижский район</c:v>
                </c:pt>
                <c:pt idx="1">
                  <c:v>город Десногорск</c:v>
                </c:pt>
                <c:pt idx="2">
                  <c:v>Краснинский район</c:v>
                </c:pt>
                <c:pt idx="3">
                  <c:v>Темкинский район</c:v>
                </c:pt>
                <c:pt idx="4">
                  <c:v>Вяземский район</c:v>
                </c:pt>
                <c:pt idx="5">
                  <c:v>Город Смоленск</c:v>
                </c:pt>
                <c:pt idx="6">
                  <c:v>Демидовский район</c:v>
                </c:pt>
                <c:pt idx="7">
                  <c:v>Ельнинский район</c:v>
                </c:pt>
                <c:pt idx="8">
                  <c:v>Сафоновский район</c:v>
                </c:pt>
                <c:pt idx="9">
                  <c:v>Монастырщинский район</c:v>
                </c:pt>
                <c:pt idx="10">
                  <c:v>Руднянский район</c:v>
                </c:pt>
                <c:pt idx="11">
                  <c:v>Дорогобужский район</c:v>
                </c:pt>
                <c:pt idx="12">
                  <c:v>Шумячский район</c:v>
                </c:pt>
                <c:pt idx="13">
                  <c:v>Хиславичский район</c:v>
                </c:pt>
                <c:pt idx="14">
                  <c:v>Рославльский район</c:v>
                </c:pt>
                <c:pt idx="15">
                  <c:v>Кардымовский район</c:v>
                </c:pt>
                <c:pt idx="16">
                  <c:v>Починковский район</c:v>
                </c:pt>
                <c:pt idx="17">
                  <c:v>Гагаринский район</c:v>
                </c:pt>
                <c:pt idx="18">
                  <c:v>Смоленский район</c:v>
                </c:pt>
                <c:pt idx="19">
                  <c:v>Духовщинский район</c:v>
                </c:pt>
                <c:pt idx="20">
                  <c:v>Холм-Жирковский район</c:v>
                </c:pt>
                <c:pt idx="21">
                  <c:v>Ершичский район</c:v>
                </c:pt>
                <c:pt idx="22">
                  <c:v>Угранский район</c:v>
                </c:pt>
                <c:pt idx="23">
                  <c:v>Новодугинский район</c:v>
                </c:pt>
                <c:pt idx="24">
                  <c:v>Сычевский район</c:v>
                </c:pt>
                <c:pt idx="25">
                  <c:v>Ярцевский район</c:v>
                </c:pt>
                <c:pt idx="26">
                  <c:v>Глинковский район</c:v>
                </c:pt>
              </c:strCache>
            </c:strRef>
          </c:cat>
          <c:val>
            <c:numRef>
              <c:f>Лист1!$B$2:$B$28</c:f>
              <c:numCache>
                <c:formatCode>General</c:formatCode>
                <c:ptCount val="27"/>
                <c:pt idx="0">
                  <c:v>24569.3</c:v>
                </c:pt>
                <c:pt idx="1">
                  <c:v>25040.799999999996</c:v>
                </c:pt>
                <c:pt idx="2">
                  <c:v>22505</c:v>
                </c:pt>
                <c:pt idx="3">
                  <c:v>26836.799999999996</c:v>
                </c:pt>
                <c:pt idx="4">
                  <c:v>26295</c:v>
                </c:pt>
                <c:pt idx="5">
                  <c:v>27117.4</c:v>
                </c:pt>
                <c:pt idx="6">
                  <c:v>23523</c:v>
                </c:pt>
                <c:pt idx="7">
                  <c:v>23523.8</c:v>
                </c:pt>
                <c:pt idx="8">
                  <c:v>27134.3</c:v>
                </c:pt>
                <c:pt idx="9">
                  <c:v>22836</c:v>
                </c:pt>
                <c:pt idx="10">
                  <c:v>24517</c:v>
                </c:pt>
                <c:pt idx="11">
                  <c:v>26062.400000000001</c:v>
                </c:pt>
                <c:pt idx="12">
                  <c:v>23814</c:v>
                </c:pt>
                <c:pt idx="13">
                  <c:v>24716.5</c:v>
                </c:pt>
                <c:pt idx="14">
                  <c:v>26436</c:v>
                </c:pt>
                <c:pt idx="15">
                  <c:v>24437</c:v>
                </c:pt>
                <c:pt idx="16">
                  <c:v>23800.400000000001</c:v>
                </c:pt>
                <c:pt idx="17">
                  <c:v>26183</c:v>
                </c:pt>
                <c:pt idx="18">
                  <c:v>27349.4</c:v>
                </c:pt>
                <c:pt idx="19">
                  <c:v>22105.3</c:v>
                </c:pt>
                <c:pt idx="20">
                  <c:v>25439</c:v>
                </c:pt>
                <c:pt idx="21">
                  <c:v>23276.799999999996</c:v>
                </c:pt>
                <c:pt idx="22">
                  <c:v>25695.200000000001</c:v>
                </c:pt>
                <c:pt idx="23">
                  <c:v>26650.9</c:v>
                </c:pt>
                <c:pt idx="24">
                  <c:v>26296.7</c:v>
                </c:pt>
                <c:pt idx="25">
                  <c:v>25073.3</c:v>
                </c:pt>
                <c:pt idx="26">
                  <c:v>26595.4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Лист1!$A$2:$A$28</c:f>
              <c:strCache>
                <c:ptCount val="27"/>
                <c:pt idx="0">
                  <c:v>Велижский район</c:v>
                </c:pt>
                <c:pt idx="1">
                  <c:v>город Десногорск</c:v>
                </c:pt>
                <c:pt idx="2">
                  <c:v>Краснинский район</c:v>
                </c:pt>
                <c:pt idx="3">
                  <c:v>Темкинский район</c:v>
                </c:pt>
                <c:pt idx="4">
                  <c:v>Вяземский район</c:v>
                </c:pt>
                <c:pt idx="5">
                  <c:v>Город Смоленск</c:v>
                </c:pt>
                <c:pt idx="6">
                  <c:v>Демидовский район</c:v>
                </c:pt>
                <c:pt idx="7">
                  <c:v>Ельнинский район</c:v>
                </c:pt>
                <c:pt idx="8">
                  <c:v>Сафоновский район</c:v>
                </c:pt>
                <c:pt idx="9">
                  <c:v>Монастырщинский район</c:v>
                </c:pt>
                <c:pt idx="10">
                  <c:v>Руднянский район</c:v>
                </c:pt>
                <c:pt idx="11">
                  <c:v>Дорогобужский район</c:v>
                </c:pt>
                <c:pt idx="12">
                  <c:v>Шумячский район</c:v>
                </c:pt>
                <c:pt idx="13">
                  <c:v>Хиславичский район</c:v>
                </c:pt>
                <c:pt idx="14">
                  <c:v>Рославльский район</c:v>
                </c:pt>
                <c:pt idx="15">
                  <c:v>Кардымовский район</c:v>
                </c:pt>
                <c:pt idx="16">
                  <c:v>Починковский район</c:v>
                </c:pt>
                <c:pt idx="17">
                  <c:v>Гагаринский район</c:v>
                </c:pt>
                <c:pt idx="18">
                  <c:v>Смоленский район</c:v>
                </c:pt>
                <c:pt idx="19">
                  <c:v>Духовщинский район</c:v>
                </c:pt>
                <c:pt idx="20">
                  <c:v>Холм-Жирковский район</c:v>
                </c:pt>
                <c:pt idx="21">
                  <c:v>Ершичский район</c:v>
                </c:pt>
                <c:pt idx="22">
                  <c:v>Угранский район</c:v>
                </c:pt>
                <c:pt idx="23">
                  <c:v>Новодугинский район</c:v>
                </c:pt>
                <c:pt idx="24">
                  <c:v>Сычевский район</c:v>
                </c:pt>
                <c:pt idx="25">
                  <c:v>Ярцевский район</c:v>
                </c:pt>
                <c:pt idx="26">
                  <c:v>Глинковский район</c:v>
                </c:pt>
              </c:strCache>
            </c:strRef>
          </c:cat>
          <c:val>
            <c:numRef>
              <c:f>Лист1!$C$2:$C$28</c:f>
              <c:numCache>
                <c:formatCode>General</c:formatCode>
                <c:ptCount val="27"/>
                <c:pt idx="0">
                  <c:v>28006.1</c:v>
                </c:pt>
                <c:pt idx="1">
                  <c:v>28153.7</c:v>
                </c:pt>
                <c:pt idx="2">
                  <c:v>25300</c:v>
                </c:pt>
                <c:pt idx="3">
                  <c:v>30072</c:v>
                </c:pt>
                <c:pt idx="4">
                  <c:v>29397.9</c:v>
                </c:pt>
                <c:pt idx="5">
                  <c:v>30164.9</c:v>
                </c:pt>
                <c:pt idx="6">
                  <c:v>26148.5</c:v>
                </c:pt>
                <c:pt idx="7">
                  <c:v>26142.1</c:v>
                </c:pt>
                <c:pt idx="8">
                  <c:v>29930.3</c:v>
                </c:pt>
                <c:pt idx="9">
                  <c:v>25132.400000000001</c:v>
                </c:pt>
                <c:pt idx="10">
                  <c:v>26969.980000000021</c:v>
                </c:pt>
                <c:pt idx="11">
                  <c:v>28665</c:v>
                </c:pt>
                <c:pt idx="12">
                  <c:v>26144</c:v>
                </c:pt>
                <c:pt idx="13">
                  <c:v>27092.9</c:v>
                </c:pt>
                <c:pt idx="14">
                  <c:v>28891.3</c:v>
                </c:pt>
                <c:pt idx="15">
                  <c:v>26697</c:v>
                </c:pt>
                <c:pt idx="16">
                  <c:v>25954.1</c:v>
                </c:pt>
                <c:pt idx="17">
                  <c:v>28464</c:v>
                </c:pt>
                <c:pt idx="18">
                  <c:v>29658.799999999996</c:v>
                </c:pt>
                <c:pt idx="19">
                  <c:v>23879.200000000001</c:v>
                </c:pt>
                <c:pt idx="20">
                  <c:v>27449</c:v>
                </c:pt>
                <c:pt idx="21">
                  <c:v>25070</c:v>
                </c:pt>
                <c:pt idx="22">
                  <c:v>27538.9</c:v>
                </c:pt>
                <c:pt idx="23">
                  <c:v>28513.3</c:v>
                </c:pt>
                <c:pt idx="24">
                  <c:v>28095.4</c:v>
                </c:pt>
                <c:pt idx="25">
                  <c:v>26309.5</c:v>
                </c:pt>
                <c:pt idx="26">
                  <c:v>27310</c:v>
                </c:pt>
              </c:numCache>
            </c:numRef>
          </c:val>
        </c:ser>
        <c:gapWidth val="67"/>
        <c:gapDepth val="30"/>
        <c:shape val="box"/>
        <c:axId val="133021056"/>
        <c:axId val="133022848"/>
        <c:axId val="0"/>
      </c:bar3DChart>
      <c:catAx>
        <c:axId val="1330210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3022848"/>
        <c:crosses val="autoZero"/>
        <c:auto val="1"/>
        <c:lblAlgn val="ctr"/>
        <c:lblOffset val="100"/>
      </c:catAx>
      <c:valAx>
        <c:axId val="13302284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302105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50000" t="50000" r="50000" b="50000"/>
      </a:path>
    </a:gradFill>
    <a:scene3d>
      <a:camera prst="orthographicFront"/>
      <a:lightRig rig="threePt" dir="t"/>
    </a:scene3d>
    <a:sp3d>
      <a:bevelT w="114300" prst="artDeco"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view3D>
      <c:depthPercent val="100"/>
      <c:rAngAx val="1"/>
    </c:view3D>
    <c:sideWall>
      <c:spPr>
        <a:noFill/>
      </c:spPr>
    </c:sideWall>
    <c:backWall>
      <c:spPr>
        <a:noFill/>
      </c:spPr>
    </c:backWall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75000"/>
                  </a:schemeClr>
                </a:gs>
                <a:gs pos="64999">
                  <a:schemeClr val="bg1">
                    <a:lumMod val="65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0800000" scaled="1"/>
            </a:gradFill>
            <a:scene3d>
              <a:camera prst="orthographicFront"/>
              <a:lightRig rig="balanced" dir="t">
                <a:rot lat="0" lon="0" rev="19200000"/>
              </a:lightRig>
            </a:scene3d>
            <a:sp3d prstMaterial="matte">
              <a:bevelT w="60000" h="50800" prst="angle"/>
              <a:contourClr>
                <a:srgbClr val="000000"/>
              </a:contourClr>
            </a:sp3d>
          </c:spPr>
          <c:cat>
            <c:strRef>
              <c:f>Лист1!$A$2:$A$28</c:f>
              <c:strCache>
                <c:ptCount val="27"/>
                <c:pt idx="0">
                  <c:v>Руднянский район</c:v>
                </c:pt>
                <c:pt idx="1">
                  <c:v>Ельнинский район</c:v>
                </c:pt>
                <c:pt idx="2">
                  <c:v>Краснинский район</c:v>
                </c:pt>
                <c:pt idx="3">
                  <c:v>Дорогобужский район</c:v>
                </c:pt>
                <c:pt idx="4">
                  <c:v>Велижский район</c:v>
                </c:pt>
                <c:pt idx="5">
                  <c:v>Ярцевский район</c:v>
                </c:pt>
                <c:pt idx="6">
                  <c:v>Темкинский район</c:v>
                </c:pt>
                <c:pt idx="7">
                  <c:v>Холм-Жирковский район</c:v>
                </c:pt>
                <c:pt idx="8">
                  <c:v>Вяземский район</c:v>
                </c:pt>
                <c:pt idx="9">
                  <c:v>Монастырщинский район</c:v>
                </c:pt>
                <c:pt idx="10">
                  <c:v>Демидовский район</c:v>
                </c:pt>
                <c:pt idx="11">
                  <c:v>Угранский район</c:v>
                </c:pt>
                <c:pt idx="12">
                  <c:v>Хиславичский район</c:v>
                </c:pt>
                <c:pt idx="13">
                  <c:v>город Десногорск</c:v>
                </c:pt>
                <c:pt idx="14">
                  <c:v>Сафоновский район</c:v>
                </c:pt>
                <c:pt idx="15">
                  <c:v>Новодугинский район</c:v>
                </c:pt>
                <c:pt idx="16">
                  <c:v>Шумячский район</c:v>
                </c:pt>
                <c:pt idx="17">
                  <c:v>Ершичский район</c:v>
                </c:pt>
                <c:pt idx="18">
                  <c:v>Сычевский район</c:v>
                </c:pt>
                <c:pt idx="19">
                  <c:v>Рославльский район</c:v>
                </c:pt>
                <c:pt idx="20">
                  <c:v>Смоленский район</c:v>
                </c:pt>
                <c:pt idx="21">
                  <c:v>Гагаринский район</c:v>
                </c:pt>
                <c:pt idx="22">
                  <c:v>Город Смоленск</c:v>
                </c:pt>
                <c:pt idx="23">
                  <c:v>Глинковский район</c:v>
                </c:pt>
                <c:pt idx="24">
                  <c:v>Кардымовский район</c:v>
                </c:pt>
                <c:pt idx="25">
                  <c:v>Духовщинский район</c:v>
                </c:pt>
                <c:pt idx="26">
                  <c:v>Починковский район</c:v>
                </c:pt>
              </c:strCache>
            </c:strRef>
          </c:cat>
          <c:val>
            <c:numRef>
              <c:f>Лист1!$B$2:$B$28</c:f>
              <c:numCache>
                <c:formatCode>General</c:formatCode>
                <c:ptCount val="27"/>
                <c:pt idx="0">
                  <c:v>27457.72</c:v>
                </c:pt>
                <c:pt idx="1">
                  <c:v>26525.4</c:v>
                </c:pt>
                <c:pt idx="2">
                  <c:v>29294</c:v>
                </c:pt>
                <c:pt idx="3">
                  <c:v>30009</c:v>
                </c:pt>
                <c:pt idx="4">
                  <c:v>30262</c:v>
                </c:pt>
                <c:pt idx="5">
                  <c:v>27841.08</c:v>
                </c:pt>
                <c:pt idx="6">
                  <c:v>33044</c:v>
                </c:pt>
                <c:pt idx="7">
                  <c:v>28770</c:v>
                </c:pt>
                <c:pt idx="8">
                  <c:v>31101</c:v>
                </c:pt>
                <c:pt idx="9">
                  <c:v>26134</c:v>
                </c:pt>
                <c:pt idx="10">
                  <c:v>28637.7</c:v>
                </c:pt>
                <c:pt idx="11">
                  <c:v>31773</c:v>
                </c:pt>
                <c:pt idx="12">
                  <c:v>27889</c:v>
                </c:pt>
                <c:pt idx="13">
                  <c:v>28980.7</c:v>
                </c:pt>
                <c:pt idx="14">
                  <c:v>31344.400000000001</c:v>
                </c:pt>
                <c:pt idx="15">
                  <c:v>32952</c:v>
                </c:pt>
                <c:pt idx="16">
                  <c:v>28499</c:v>
                </c:pt>
                <c:pt idx="17">
                  <c:v>29870</c:v>
                </c:pt>
                <c:pt idx="18">
                  <c:v>31943.5</c:v>
                </c:pt>
                <c:pt idx="19">
                  <c:v>32147</c:v>
                </c:pt>
                <c:pt idx="20">
                  <c:v>29218.9</c:v>
                </c:pt>
                <c:pt idx="21">
                  <c:v>29168</c:v>
                </c:pt>
                <c:pt idx="22">
                  <c:v>29879.309999999896</c:v>
                </c:pt>
                <c:pt idx="23">
                  <c:v>31658.400000000001</c:v>
                </c:pt>
                <c:pt idx="24">
                  <c:v>30517</c:v>
                </c:pt>
                <c:pt idx="25">
                  <c:v>29355</c:v>
                </c:pt>
                <c:pt idx="26">
                  <c:v>32012.9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gradFill flip="none" rotWithShape="1">
              <a:gsLst>
                <a:gs pos="0">
                  <a:srgbClr val="C00000"/>
                </a:gs>
                <a:gs pos="64999">
                  <a:srgbClr val="FF6699"/>
                </a:gs>
                <a:gs pos="100000">
                  <a:srgbClr val="FF0000"/>
                </a:gs>
              </a:gsLst>
              <a:lin ang="10800000" scaled="1"/>
              <a:tileRect/>
            </a:gradFill>
            <a:scene3d>
              <a:camera prst="orthographicFront"/>
              <a:lightRig rig="balanced" dir="t">
                <a:rot lat="0" lon="0" rev="19200000"/>
              </a:lightRig>
            </a:scene3d>
            <a:sp3d prstMaterial="matte">
              <a:bevelT w="60000" h="50800" prst="angle"/>
              <a:contourClr>
                <a:srgbClr val="000000"/>
              </a:contourClr>
            </a:sp3d>
          </c:spPr>
          <c:cat>
            <c:strRef>
              <c:f>Лист1!$A$2:$A$28</c:f>
              <c:strCache>
                <c:ptCount val="27"/>
                <c:pt idx="0">
                  <c:v>Руднянский район</c:v>
                </c:pt>
                <c:pt idx="1">
                  <c:v>Ельнинский район</c:v>
                </c:pt>
                <c:pt idx="2">
                  <c:v>Краснинский район</c:v>
                </c:pt>
                <c:pt idx="3">
                  <c:v>Дорогобужский район</c:v>
                </c:pt>
                <c:pt idx="4">
                  <c:v>Велижский район</c:v>
                </c:pt>
                <c:pt idx="5">
                  <c:v>Ярцевский район</c:v>
                </c:pt>
                <c:pt idx="6">
                  <c:v>Темкинский район</c:v>
                </c:pt>
                <c:pt idx="7">
                  <c:v>Холм-Жирковский район</c:v>
                </c:pt>
                <c:pt idx="8">
                  <c:v>Вяземский район</c:v>
                </c:pt>
                <c:pt idx="9">
                  <c:v>Монастырщинский район</c:v>
                </c:pt>
                <c:pt idx="10">
                  <c:v>Демидовский район</c:v>
                </c:pt>
                <c:pt idx="11">
                  <c:v>Угранский район</c:v>
                </c:pt>
                <c:pt idx="12">
                  <c:v>Хиславичский район</c:v>
                </c:pt>
                <c:pt idx="13">
                  <c:v>город Десногорск</c:v>
                </c:pt>
                <c:pt idx="14">
                  <c:v>Сафоновский район</c:v>
                </c:pt>
                <c:pt idx="15">
                  <c:v>Новодугинский район</c:v>
                </c:pt>
                <c:pt idx="16">
                  <c:v>Шумячский район</c:v>
                </c:pt>
                <c:pt idx="17">
                  <c:v>Ершичский район</c:v>
                </c:pt>
                <c:pt idx="18">
                  <c:v>Сычевский район</c:v>
                </c:pt>
                <c:pt idx="19">
                  <c:v>Рославльский район</c:v>
                </c:pt>
                <c:pt idx="20">
                  <c:v>Смоленский район</c:v>
                </c:pt>
                <c:pt idx="21">
                  <c:v>Гагаринский район</c:v>
                </c:pt>
                <c:pt idx="22">
                  <c:v>Город Смоленск</c:v>
                </c:pt>
                <c:pt idx="23">
                  <c:v>Глинковский район</c:v>
                </c:pt>
                <c:pt idx="24">
                  <c:v>Кардымовский район</c:v>
                </c:pt>
                <c:pt idx="25">
                  <c:v>Духовщинский район</c:v>
                </c:pt>
                <c:pt idx="26">
                  <c:v>Починковский район</c:v>
                </c:pt>
              </c:strCache>
            </c:strRef>
          </c:cat>
          <c:val>
            <c:numRef>
              <c:f>Лист1!$C$2:$C$28</c:f>
              <c:numCache>
                <c:formatCode>General</c:formatCode>
                <c:ptCount val="27"/>
                <c:pt idx="0">
                  <c:v>33156.49</c:v>
                </c:pt>
                <c:pt idx="1">
                  <c:v>31656</c:v>
                </c:pt>
                <c:pt idx="2">
                  <c:v>34695</c:v>
                </c:pt>
                <c:pt idx="3">
                  <c:v>35356</c:v>
                </c:pt>
                <c:pt idx="4">
                  <c:v>35566</c:v>
                </c:pt>
                <c:pt idx="5">
                  <c:v>32589</c:v>
                </c:pt>
                <c:pt idx="6">
                  <c:v>38608</c:v>
                </c:pt>
                <c:pt idx="7">
                  <c:v>33464</c:v>
                </c:pt>
                <c:pt idx="8">
                  <c:v>36070</c:v>
                </c:pt>
                <c:pt idx="9">
                  <c:v>30237</c:v>
                </c:pt>
                <c:pt idx="10">
                  <c:v>32892</c:v>
                </c:pt>
                <c:pt idx="11">
                  <c:v>36295.4</c:v>
                </c:pt>
                <c:pt idx="12">
                  <c:v>31698</c:v>
                </c:pt>
                <c:pt idx="13">
                  <c:v>32922</c:v>
                </c:pt>
                <c:pt idx="14">
                  <c:v>35416.300000000003</c:v>
                </c:pt>
                <c:pt idx="15">
                  <c:v>37182</c:v>
                </c:pt>
                <c:pt idx="16">
                  <c:v>32007</c:v>
                </c:pt>
                <c:pt idx="17">
                  <c:v>33516</c:v>
                </c:pt>
                <c:pt idx="18">
                  <c:v>35705.699999999997</c:v>
                </c:pt>
                <c:pt idx="19">
                  <c:v>35926</c:v>
                </c:pt>
                <c:pt idx="20">
                  <c:v>32583.7</c:v>
                </c:pt>
                <c:pt idx="21">
                  <c:v>32513</c:v>
                </c:pt>
                <c:pt idx="22">
                  <c:v>33131.42</c:v>
                </c:pt>
                <c:pt idx="23">
                  <c:v>34612.340000000011</c:v>
                </c:pt>
                <c:pt idx="24">
                  <c:v>33203</c:v>
                </c:pt>
                <c:pt idx="25">
                  <c:v>30395</c:v>
                </c:pt>
                <c:pt idx="26">
                  <c:v>30238.21</c:v>
                </c:pt>
              </c:numCache>
            </c:numRef>
          </c:val>
        </c:ser>
        <c:gapWidth val="68"/>
        <c:gapDepth val="116"/>
        <c:shape val="cylinder"/>
        <c:axId val="133069056"/>
        <c:axId val="133083136"/>
        <c:axId val="133008896"/>
      </c:bar3DChart>
      <c:catAx>
        <c:axId val="133069056"/>
        <c:scaling>
          <c:orientation val="minMax"/>
        </c:scaling>
        <c:axPos val="b"/>
        <c:tickLblPos val="nextTo"/>
        <c:crossAx val="133083136"/>
        <c:crosses val="autoZero"/>
        <c:auto val="1"/>
        <c:lblAlgn val="ctr"/>
        <c:lblOffset val="100"/>
      </c:catAx>
      <c:valAx>
        <c:axId val="133083136"/>
        <c:scaling>
          <c:orientation val="minMax"/>
        </c:scaling>
        <c:axPos val="l"/>
        <c:majorGridlines/>
        <c:numFmt formatCode="General" sourceLinked="1"/>
        <c:tickLblPos val="nextTo"/>
        <c:crossAx val="133069056"/>
        <c:crosses val="autoZero"/>
        <c:crossBetween val="between"/>
      </c:valAx>
      <c:serAx>
        <c:axId val="133008896"/>
        <c:scaling>
          <c:orientation val="minMax"/>
        </c:scaling>
        <c:delete val="1"/>
        <c:axPos val="b"/>
        <c:tickLblPos val="none"/>
        <c:crossAx val="133083136"/>
        <c:crosses val="autoZero"/>
      </c:serAx>
      <c:spPr>
        <a:noFill/>
        <a:effectLst>
          <a:glow rad="63500">
            <a:schemeClr val="accent6">
              <a:satMod val="175000"/>
              <a:alpha val="40000"/>
            </a:schemeClr>
          </a:glow>
        </a:effectLst>
      </c:spPr>
    </c:plotArea>
    <c:legend>
      <c:legendPos val="r"/>
      <c:layout/>
    </c:legend>
    <c:plotVisOnly val="1"/>
    <c:dispBlanksAs val="gap"/>
  </c:chart>
  <c:spPr>
    <a:gradFill flip="none" rotWithShape="1"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16200000" scaled="1"/>
      <a:tileRect/>
    </a:gradFill>
    <a:effectLst>
      <a:softEdge rad="63500"/>
    </a:effectLst>
  </c:spPr>
  <c:txPr>
    <a:bodyPr/>
    <a:lstStyle/>
    <a:p>
      <a:pPr>
        <a:defRPr sz="900">
          <a:solidFill>
            <a:schemeClr val="tx1"/>
          </a:solidFill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5"/>
  <c:chart>
    <c:view3D>
      <c:rotX val="20"/>
      <c:rotY val="10"/>
      <c:rAngAx val="1"/>
    </c:view3D>
    <c:backWall>
      <c:spPr>
        <a:gradFill>
          <a:gsLst>
            <a:gs pos="0">
              <a:srgbClr val="CCFFCC"/>
            </a:gs>
            <a:gs pos="47000">
              <a:schemeClr val="bg2">
                <a:lumMod val="50000"/>
              </a:schemeClr>
            </a:gs>
            <a:gs pos="100000">
              <a:srgbClr val="CCFFCC"/>
            </a:gs>
          </a:gsLst>
          <a:lin ang="10800000" scaled="1"/>
        </a:gradFill>
      </c:spPr>
    </c:backWall>
    <c:plotArea>
      <c:layout>
        <c:manualLayout>
          <c:layoutTarget val="inner"/>
          <c:xMode val="edge"/>
          <c:yMode val="edge"/>
          <c:x val="5.9887654759229206E-2"/>
          <c:y val="2.2016177495430462E-2"/>
          <c:w val="0.87864390406487647"/>
          <c:h val="0.6557563679793156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Лист1!$A$2:$A$28</c:f>
              <c:strCache>
                <c:ptCount val="27"/>
                <c:pt idx="0">
                  <c:v>Рославльский район</c:v>
                </c:pt>
                <c:pt idx="1">
                  <c:v>Духовщинский район</c:v>
                </c:pt>
                <c:pt idx="2">
                  <c:v>Кардымовский район</c:v>
                </c:pt>
                <c:pt idx="3">
                  <c:v>Руднянский район</c:v>
                </c:pt>
                <c:pt idx="4">
                  <c:v>Хиславичский район</c:v>
                </c:pt>
                <c:pt idx="5">
                  <c:v>Сычевский район</c:v>
                </c:pt>
                <c:pt idx="6">
                  <c:v>Гагаринский район</c:v>
                </c:pt>
                <c:pt idx="7">
                  <c:v>город Десногорск</c:v>
                </c:pt>
                <c:pt idx="8">
                  <c:v>Смоленский район</c:v>
                </c:pt>
                <c:pt idx="9">
                  <c:v>Город Смоленск</c:v>
                </c:pt>
                <c:pt idx="10">
                  <c:v>Дорогобужский район</c:v>
                </c:pt>
                <c:pt idx="11">
                  <c:v>Починковский район</c:v>
                </c:pt>
                <c:pt idx="12">
                  <c:v>Новодугинский район</c:v>
                </c:pt>
                <c:pt idx="13">
                  <c:v>Ельнинский район</c:v>
                </c:pt>
                <c:pt idx="14">
                  <c:v>Велижский район</c:v>
                </c:pt>
                <c:pt idx="15">
                  <c:v>Холм-Жирковский район</c:v>
                </c:pt>
                <c:pt idx="16">
                  <c:v>Глинковский район</c:v>
                </c:pt>
                <c:pt idx="17">
                  <c:v>Угранский район</c:v>
                </c:pt>
                <c:pt idx="18">
                  <c:v>Ершичский район</c:v>
                </c:pt>
                <c:pt idx="19">
                  <c:v>Монастырщинский район</c:v>
                </c:pt>
                <c:pt idx="20">
                  <c:v>Краснинский район</c:v>
                </c:pt>
                <c:pt idx="21">
                  <c:v>Темкинский район</c:v>
                </c:pt>
                <c:pt idx="22">
                  <c:v>Вяземский район</c:v>
                </c:pt>
                <c:pt idx="23">
                  <c:v>Сафоновский район</c:v>
                </c:pt>
                <c:pt idx="24">
                  <c:v>Шумячский район</c:v>
                </c:pt>
                <c:pt idx="25">
                  <c:v>Демидовский район</c:v>
                </c:pt>
                <c:pt idx="26">
                  <c:v>Ярцевский район</c:v>
                </c:pt>
              </c:strCache>
            </c:strRef>
          </c:cat>
          <c:val>
            <c:numRef>
              <c:f>Лист1!$B$2:$B$28</c:f>
              <c:numCache>
                <c:formatCode>General</c:formatCode>
                <c:ptCount val="27"/>
                <c:pt idx="0">
                  <c:v>25877.8</c:v>
                </c:pt>
                <c:pt idx="1">
                  <c:v>24342</c:v>
                </c:pt>
                <c:pt idx="2">
                  <c:v>25153</c:v>
                </c:pt>
                <c:pt idx="3">
                  <c:v>24296</c:v>
                </c:pt>
                <c:pt idx="4">
                  <c:v>25317</c:v>
                </c:pt>
                <c:pt idx="5">
                  <c:v>25828</c:v>
                </c:pt>
                <c:pt idx="6">
                  <c:v>24753.95</c:v>
                </c:pt>
                <c:pt idx="7">
                  <c:v>26010</c:v>
                </c:pt>
                <c:pt idx="8">
                  <c:v>25034</c:v>
                </c:pt>
                <c:pt idx="9">
                  <c:v>32794</c:v>
                </c:pt>
                <c:pt idx="10">
                  <c:v>26015</c:v>
                </c:pt>
                <c:pt idx="11">
                  <c:v>25105</c:v>
                </c:pt>
                <c:pt idx="12">
                  <c:v>25001</c:v>
                </c:pt>
                <c:pt idx="13">
                  <c:v>25070</c:v>
                </c:pt>
                <c:pt idx="14">
                  <c:v>24992</c:v>
                </c:pt>
                <c:pt idx="15">
                  <c:v>25777.1</c:v>
                </c:pt>
                <c:pt idx="16">
                  <c:v>25010</c:v>
                </c:pt>
                <c:pt idx="17">
                  <c:v>25713</c:v>
                </c:pt>
                <c:pt idx="18">
                  <c:v>25010</c:v>
                </c:pt>
                <c:pt idx="19">
                  <c:v>25175</c:v>
                </c:pt>
                <c:pt idx="20">
                  <c:v>25348</c:v>
                </c:pt>
                <c:pt idx="21">
                  <c:v>25701</c:v>
                </c:pt>
                <c:pt idx="22">
                  <c:v>25087</c:v>
                </c:pt>
                <c:pt idx="23">
                  <c:v>24632.04</c:v>
                </c:pt>
                <c:pt idx="24">
                  <c:v>25079</c:v>
                </c:pt>
                <c:pt idx="25">
                  <c:v>25013</c:v>
                </c:pt>
                <c:pt idx="26">
                  <c:v>26605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Лист1!$A$2:$A$28</c:f>
              <c:strCache>
                <c:ptCount val="27"/>
                <c:pt idx="0">
                  <c:v>Рославльский район</c:v>
                </c:pt>
                <c:pt idx="1">
                  <c:v>Духовщинский район</c:v>
                </c:pt>
                <c:pt idx="2">
                  <c:v>Кардымовский район</c:v>
                </c:pt>
                <c:pt idx="3">
                  <c:v>Руднянский район</c:v>
                </c:pt>
                <c:pt idx="4">
                  <c:v>Хиславичский район</c:v>
                </c:pt>
                <c:pt idx="5">
                  <c:v>Сычевский район</c:v>
                </c:pt>
                <c:pt idx="6">
                  <c:v>Гагаринский район</c:v>
                </c:pt>
                <c:pt idx="7">
                  <c:v>город Десногорск</c:v>
                </c:pt>
                <c:pt idx="8">
                  <c:v>Смоленский район</c:v>
                </c:pt>
                <c:pt idx="9">
                  <c:v>Город Смоленск</c:v>
                </c:pt>
                <c:pt idx="10">
                  <c:v>Дорогобужский район</c:v>
                </c:pt>
                <c:pt idx="11">
                  <c:v>Починковский район</c:v>
                </c:pt>
                <c:pt idx="12">
                  <c:v>Новодугинский район</c:v>
                </c:pt>
                <c:pt idx="13">
                  <c:v>Ельнинский район</c:v>
                </c:pt>
                <c:pt idx="14">
                  <c:v>Велижский район</c:v>
                </c:pt>
                <c:pt idx="15">
                  <c:v>Холм-Жирковский район</c:v>
                </c:pt>
                <c:pt idx="16">
                  <c:v>Глинковский район</c:v>
                </c:pt>
                <c:pt idx="17">
                  <c:v>Угранский район</c:v>
                </c:pt>
                <c:pt idx="18">
                  <c:v>Ершичский район</c:v>
                </c:pt>
                <c:pt idx="19">
                  <c:v>Монастырщинский район</c:v>
                </c:pt>
                <c:pt idx="20">
                  <c:v>Краснинский район</c:v>
                </c:pt>
                <c:pt idx="21">
                  <c:v>Темкинский район</c:v>
                </c:pt>
                <c:pt idx="22">
                  <c:v>Вяземский район</c:v>
                </c:pt>
                <c:pt idx="23">
                  <c:v>Сафоновский район</c:v>
                </c:pt>
                <c:pt idx="24">
                  <c:v>Шумячский район</c:v>
                </c:pt>
                <c:pt idx="25">
                  <c:v>Демидовский район</c:v>
                </c:pt>
                <c:pt idx="26">
                  <c:v>Ярцевский район</c:v>
                </c:pt>
              </c:strCache>
            </c:strRef>
          </c:cat>
          <c:val>
            <c:numRef>
              <c:f>Лист1!$C$2:$C$28</c:f>
              <c:numCache>
                <c:formatCode>General</c:formatCode>
                <c:ptCount val="27"/>
                <c:pt idx="0">
                  <c:v>27942</c:v>
                </c:pt>
                <c:pt idx="1">
                  <c:v>26080</c:v>
                </c:pt>
                <c:pt idx="2">
                  <c:v>26920</c:v>
                </c:pt>
                <c:pt idx="3">
                  <c:v>25918</c:v>
                </c:pt>
                <c:pt idx="4">
                  <c:v>26904</c:v>
                </c:pt>
                <c:pt idx="5">
                  <c:v>27305</c:v>
                </c:pt>
                <c:pt idx="6">
                  <c:v>26135.25</c:v>
                </c:pt>
                <c:pt idx="7">
                  <c:v>27325</c:v>
                </c:pt>
                <c:pt idx="8">
                  <c:v>26252</c:v>
                </c:pt>
                <c:pt idx="9">
                  <c:v>34197</c:v>
                </c:pt>
                <c:pt idx="10">
                  <c:v>27073.7</c:v>
                </c:pt>
                <c:pt idx="11">
                  <c:v>26118</c:v>
                </c:pt>
                <c:pt idx="12">
                  <c:v>25989</c:v>
                </c:pt>
                <c:pt idx="13">
                  <c:v>26045</c:v>
                </c:pt>
                <c:pt idx="14">
                  <c:v>25949</c:v>
                </c:pt>
                <c:pt idx="15">
                  <c:v>26731</c:v>
                </c:pt>
                <c:pt idx="16">
                  <c:v>25934</c:v>
                </c:pt>
                <c:pt idx="17">
                  <c:v>26662</c:v>
                </c:pt>
                <c:pt idx="18">
                  <c:v>25933</c:v>
                </c:pt>
                <c:pt idx="19">
                  <c:v>26104</c:v>
                </c:pt>
                <c:pt idx="20">
                  <c:v>26283</c:v>
                </c:pt>
                <c:pt idx="21">
                  <c:v>26649</c:v>
                </c:pt>
                <c:pt idx="22">
                  <c:v>25980</c:v>
                </c:pt>
                <c:pt idx="23">
                  <c:v>25492.17</c:v>
                </c:pt>
                <c:pt idx="24">
                  <c:v>25934</c:v>
                </c:pt>
                <c:pt idx="25">
                  <c:v>25865</c:v>
                </c:pt>
                <c:pt idx="26">
                  <c:v>27117</c:v>
                </c:pt>
              </c:numCache>
            </c:numRef>
          </c:val>
        </c:ser>
        <c:gapWidth val="32"/>
        <c:gapDepth val="80"/>
        <c:shape val="cylinder"/>
        <c:axId val="133133824"/>
        <c:axId val="133135360"/>
        <c:axId val="101034176"/>
      </c:bar3DChart>
      <c:catAx>
        <c:axId val="133133824"/>
        <c:scaling>
          <c:orientation val="minMax"/>
        </c:scaling>
        <c:axPos val="b"/>
        <c:tickLblPos val="nextTo"/>
        <c:crossAx val="133135360"/>
        <c:crosses val="autoZero"/>
        <c:auto val="1"/>
        <c:lblAlgn val="ctr"/>
        <c:lblOffset val="100"/>
      </c:catAx>
      <c:valAx>
        <c:axId val="133135360"/>
        <c:scaling>
          <c:orientation val="minMax"/>
        </c:scaling>
        <c:axPos val="l"/>
        <c:majorGridlines/>
        <c:numFmt formatCode="General" sourceLinked="1"/>
        <c:tickLblPos val="nextTo"/>
        <c:spPr>
          <a:noFill/>
        </c:spPr>
        <c:crossAx val="133133824"/>
        <c:crosses val="autoZero"/>
        <c:crossBetween val="between"/>
      </c:valAx>
      <c:serAx>
        <c:axId val="101034176"/>
        <c:scaling>
          <c:orientation val="minMax"/>
        </c:scaling>
        <c:delete val="1"/>
        <c:axPos val="b"/>
        <c:tickLblPos val="none"/>
        <c:crossAx val="133135360"/>
        <c:crosses val="autoZero"/>
      </c:serAx>
      <c:spPr>
        <a:noFill/>
      </c:spPr>
    </c:plotArea>
    <c:legend>
      <c:legendPos val="r"/>
      <c:layout/>
    </c:legend>
    <c:plotVisOnly val="1"/>
    <c:dispBlanksAs val="gap"/>
  </c:chart>
  <c:spPr>
    <a:gradFill>
      <a:gsLst>
        <a:gs pos="0">
          <a:schemeClr val="bg2">
            <a:lumMod val="50000"/>
          </a:schemeClr>
        </a:gs>
        <a:gs pos="47000">
          <a:srgbClr val="CCFFCC"/>
        </a:gs>
        <a:gs pos="100000">
          <a:schemeClr val="bg2">
            <a:lumMod val="50000"/>
          </a:schemeClr>
        </a:gs>
      </a:gsLst>
      <a:lin ang="10800000" scaled="1"/>
    </a:gradFill>
    <a:effectLst>
      <a:softEdge rad="635000"/>
    </a:effectLst>
  </c:spPr>
  <c:txPr>
    <a:bodyPr/>
    <a:lstStyle/>
    <a:p>
      <a:pPr>
        <a:defRPr sz="900">
          <a:solidFill>
            <a:schemeClr val="tx1"/>
          </a:solidFill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5"/>
  <c:chart>
    <c:view3D>
      <c:rotX val="0"/>
      <c:rotY val="150"/>
      <c:perspective val="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accent5">
                  <a:lumMod val="40000"/>
                  <a:lumOff val="60000"/>
                </a:schemeClr>
              </a:solidFill>
            </a:ln>
          </c:spPr>
          <c:cat>
            <c:strRef>
              <c:f>Лист1!$A$2:$A$28</c:f>
              <c:strCache>
                <c:ptCount val="27"/>
                <c:pt idx="0">
                  <c:v>Духовщинский район</c:v>
                </c:pt>
                <c:pt idx="1">
                  <c:v>Ершичский район </c:v>
                </c:pt>
                <c:pt idx="2">
                  <c:v>Угранский район</c:v>
                </c:pt>
                <c:pt idx="3">
                  <c:v>Шумячский район</c:v>
                </c:pt>
                <c:pt idx="4">
                  <c:v>Холм-Жирковский район</c:v>
                </c:pt>
                <c:pt idx="5">
                  <c:v>Демидовский район</c:v>
                </c:pt>
                <c:pt idx="6">
                  <c:v>Починковский район</c:v>
                </c:pt>
                <c:pt idx="7">
                  <c:v>Темкинский район</c:v>
                </c:pt>
                <c:pt idx="8">
                  <c:v>Кардымовский район</c:v>
                </c:pt>
                <c:pt idx="9">
                  <c:v>Монастырщинский район</c:v>
                </c:pt>
                <c:pt idx="10">
                  <c:v>Сафоновский район</c:v>
                </c:pt>
                <c:pt idx="11">
                  <c:v>город Десногорск</c:v>
                </c:pt>
                <c:pt idx="12">
                  <c:v>Рославльский район</c:v>
                </c:pt>
                <c:pt idx="13">
                  <c:v>Ярцевский район</c:v>
                </c:pt>
                <c:pt idx="14">
                  <c:v>Дорогобужский район</c:v>
                </c:pt>
                <c:pt idx="15">
                  <c:v>Город Смоленск</c:v>
                </c:pt>
                <c:pt idx="16">
                  <c:v>Вяземский район</c:v>
                </c:pt>
                <c:pt idx="17">
                  <c:v>Хиславичский район</c:v>
                </c:pt>
                <c:pt idx="18">
                  <c:v>Новодугинский район</c:v>
                </c:pt>
                <c:pt idx="19">
                  <c:v>Гагаринский район</c:v>
                </c:pt>
                <c:pt idx="20">
                  <c:v>Краснинский район</c:v>
                </c:pt>
                <c:pt idx="21">
                  <c:v>Глинковский район</c:v>
                </c:pt>
                <c:pt idx="22">
                  <c:v>Смоленский район</c:v>
                </c:pt>
                <c:pt idx="23">
                  <c:v>Велижский район</c:v>
                </c:pt>
                <c:pt idx="24">
                  <c:v>Ельнинский район</c:v>
                </c:pt>
                <c:pt idx="25">
                  <c:v>Сычевский район</c:v>
                </c:pt>
                <c:pt idx="26">
                  <c:v>Руднянский район</c:v>
                </c:pt>
              </c:strCache>
            </c:strRef>
          </c:cat>
          <c:val>
            <c:numRef>
              <c:f>Лист1!$B$2:$B$28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4">
                  <c:v>19895.8</c:v>
                </c:pt>
                <c:pt idx="5">
                  <c:v>13058.3</c:v>
                </c:pt>
                <c:pt idx="6">
                  <c:v>16913.8</c:v>
                </c:pt>
                <c:pt idx="7">
                  <c:v>15787</c:v>
                </c:pt>
                <c:pt idx="8">
                  <c:v>16927</c:v>
                </c:pt>
                <c:pt idx="9">
                  <c:v>14617</c:v>
                </c:pt>
                <c:pt idx="10">
                  <c:v>16371.01</c:v>
                </c:pt>
                <c:pt idx="11">
                  <c:v>23120</c:v>
                </c:pt>
                <c:pt idx="12">
                  <c:v>14702.4</c:v>
                </c:pt>
                <c:pt idx="13">
                  <c:v>21291.8</c:v>
                </c:pt>
                <c:pt idx="14">
                  <c:v>24656.400000000001</c:v>
                </c:pt>
                <c:pt idx="15">
                  <c:v>26277.7</c:v>
                </c:pt>
                <c:pt idx="16">
                  <c:v>19694.8</c:v>
                </c:pt>
                <c:pt idx="17">
                  <c:v>16213.4</c:v>
                </c:pt>
                <c:pt idx="18">
                  <c:v>20703.900000000001</c:v>
                </c:pt>
                <c:pt idx="19">
                  <c:v>23630</c:v>
                </c:pt>
                <c:pt idx="20">
                  <c:v>22064</c:v>
                </c:pt>
                <c:pt idx="21">
                  <c:v>26152.080000000005</c:v>
                </c:pt>
                <c:pt idx="22">
                  <c:v>19514</c:v>
                </c:pt>
                <c:pt idx="23">
                  <c:v>25641</c:v>
                </c:pt>
                <c:pt idx="24">
                  <c:v>20902.2</c:v>
                </c:pt>
                <c:pt idx="25">
                  <c:v>27742</c:v>
                </c:pt>
                <c:pt idx="26">
                  <c:v>24377.66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schemeClr val="bg2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c:spPr>
          <c:cat>
            <c:strRef>
              <c:f>Лист1!$A$2:$A$28</c:f>
              <c:strCache>
                <c:ptCount val="27"/>
                <c:pt idx="0">
                  <c:v>Духовщинский район</c:v>
                </c:pt>
                <c:pt idx="1">
                  <c:v>Ершичский район </c:v>
                </c:pt>
                <c:pt idx="2">
                  <c:v>Угранский район</c:v>
                </c:pt>
                <c:pt idx="3">
                  <c:v>Шумячский район</c:v>
                </c:pt>
                <c:pt idx="4">
                  <c:v>Холм-Жирковский район</c:v>
                </c:pt>
                <c:pt idx="5">
                  <c:v>Демидовский район</c:v>
                </c:pt>
                <c:pt idx="6">
                  <c:v>Починковский район</c:v>
                </c:pt>
                <c:pt idx="7">
                  <c:v>Темкинский район</c:v>
                </c:pt>
                <c:pt idx="8">
                  <c:v>Кардымовский район</c:v>
                </c:pt>
                <c:pt idx="9">
                  <c:v>Монастырщинский район</c:v>
                </c:pt>
                <c:pt idx="10">
                  <c:v>Сафоновский район</c:v>
                </c:pt>
                <c:pt idx="11">
                  <c:v>город Десногорск</c:v>
                </c:pt>
                <c:pt idx="12">
                  <c:v>Рославльский район</c:v>
                </c:pt>
                <c:pt idx="13">
                  <c:v>Ярцевский район</c:v>
                </c:pt>
                <c:pt idx="14">
                  <c:v>Дорогобужский район</c:v>
                </c:pt>
                <c:pt idx="15">
                  <c:v>Город Смоленск</c:v>
                </c:pt>
                <c:pt idx="16">
                  <c:v>Вяземский район</c:v>
                </c:pt>
                <c:pt idx="17">
                  <c:v>Хиславичский район</c:v>
                </c:pt>
                <c:pt idx="18">
                  <c:v>Новодугинский район</c:v>
                </c:pt>
                <c:pt idx="19">
                  <c:v>Гагаринский район</c:v>
                </c:pt>
                <c:pt idx="20">
                  <c:v>Краснинский район</c:v>
                </c:pt>
                <c:pt idx="21">
                  <c:v>Глинковский район</c:v>
                </c:pt>
                <c:pt idx="22">
                  <c:v>Смоленский район</c:v>
                </c:pt>
                <c:pt idx="23">
                  <c:v>Велижский район</c:v>
                </c:pt>
                <c:pt idx="24">
                  <c:v>Ельнинский район</c:v>
                </c:pt>
                <c:pt idx="25">
                  <c:v>Сычевский район</c:v>
                </c:pt>
                <c:pt idx="26">
                  <c:v>Руднянский район</c:v>
                </c:pt>
              </c:strCache>
            </c:strRef>
          </c:cat>
          <c:val>
            <c:numRef>
              <c:f>Лист1!$C$2:$C$28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4">
                  <c:v>28983</c:v>
                </c:pt>
                <c:pt idx="5">
                  <c:v>18692</c:v>
                </c:pt>
                <c:pt idx="6">
                  <c:v>21772.3</c:v>
                </c:pt>
                <c:pt idx="7">
                  <c:v>19915.5</c:v>
                </c:pt>
                <c:pt idx="8">
                  <c:v>20986.2</c:v>
                </c:pt>
                <c:pt idx="9">
                  <c:v>18113.3</c:v>
                </c:pt>
                <c:pt idx="10">
                  <c:v>19628.599999999897</c:v>
                </c:pt>
                <c:pt idx="11">
                  <c:v>26854.1</c:v>
                </c:pt>
                <c:pt idx="12">
                  <c:v>16839</c:v>
                </c:pt>
                <c:pt idx="13">
                  <c:v>23716.400000000001</c:v>
                </c:pt>
                <c:pt idx="14">
                  <c:v>27342.5</c:v>
                </c:pt>
                <c:pt idx="15">
                  <c:v>28477.5</c:v>
                </c:pt>
                <c:pt idx="16">
                  <c:v>21188.280000000021</c:v>
                </c:pt>
                <c:pt idx="17">
                  <c:v>17392</c:v>
                </c:pt>
                <c:pt idx="18">
                  <c:v>22001.599999999897</c:v>
                </c:pt>
                <c:pt idx="19">
                  <c:v>25084</c:v>
                </c:pt>
                <c:pt idx="20">
                  <c:v>23403</c:v>
                </c:pt>
                <c:pt idx="21">
                  <c:v>27240</c:v>
                </c:pt>
                <c:pt idx="22">
                  <c:v>20290</c:v>
                </c:pt>
                <c:pt idx="23">
                  <c:v>26213.8</c:v>
                </c:pt>
                <c:pt idx="24">
                  <c:v>21026.9</c:v>
                </c:pt>
                <c:pt idx="25">
                  <c:v>26676</c:v>
                </c:pt>
                <c:pt idx="26">
                  <c:v>14672.9</c:v>
                </c:pt>
              </c:numCache>
            </c:numRef>
          </c:val>
        </c:ser>
        <c:gapWidth val="78"/>
        <c:gapDepth val="90"/>
        <c:shape val="cylinder"/>
        <c:axId val="133227648"/>
        <c:axId val="133229184"/>
        <c:axId val="133202816"/>
      </c:bar3DChart>
      <c:catAx>
        <c:axId val="1332276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3229184"/>
        <c:crosses val="autoZero"/>
        <c:auto val="1"/>
        <c:lblAlgn val="ctr"/>
        <c:lblOffset val="100"/>
      </c:catAx>
      <c:valAx>
        <c:axId val="133229184"/>
        <c:scaling>
          <c:orientation val="minMax"/>
        </c:scaling>
        <c:axPos val="r"/>
        <c:majorGridlines/>
        <c:numFmt formatCode="General" sourceLinked="1"/>
        <c:tickLblPos val="nextTo"/>
        <c:crossAx val="133227648"/>
        <c:crosses val="autoZero"/>
        <c:crossBetween val="between"/>
      </c:valAx>
      <c:serAx>
        <c:axId val="133202816"/>
        <c:scaling>
          <c:orientation val="minMax"/>
        </c:scaling>
        <c:delete val="1"/>
        <c:axPos val="b"/>
        <c:tickLblPos val="none"/>
        <c:crossAx val="133229184"/>
        <c:crosses val="autoZero"/>
      </c:serAx>
    </c:plotArea>
    <c:legend>
      <c:legendPos val="r"/>
      <c:layout>
        <c:manualLayout>
          <c:xMode val="edge"/>
          <c:yMode val="edge"/>
          <c:x val="0.93076276548982451"/>
          <c:y val="0.64105464452730065"/>
          <c:w val="5.8501712370123096E-2"/>
          <c:h val="0.16235540535365017"/>
        </c:manualLayout>
      </c:layout>
    </c:legend>
    <c:plotVisOnly val="1"/>
    <c:dispBlanksAs val="gap"/>
  </c:chart>
  <c:spPr>
    <a:gradFill>
      <a:gsLst>
        <a:gs pos="0">
          <a:schemeClr val="bg2">
            <a:lumMod val="75000"/>
          </a:schemeClr>
        </a:gs>
        <a:gs pos="50000">
          <a:schemeClr val="bg2">
            <a:lumMod val="90000"/>
          </a:schemeClr>
        </a:gs>
        <a:gs pos="100000">
          <a:schemeClr val="bg2"/>
        </a:gs>
      </a:gsLst>
      <a:lin ang="5400000" scaled="0"/>
    </a:gradFill>
    <a:effectLst>
      <a:softEdge rad="127000"/>
    </a:effectLst>
  </c:spPr>
  <c:txPr>
    <a:bodyPr/>
    <a:lstStyle/>
    <a:p>
      <a:pPr>
        <a:defRPr sz="10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6.7745553402394576E-2"/>
          <c:y val="4.3606911893512124E-2"/>
          <c:w val="0.79094319302526106"/>
          <c:h val="0.4519313745501142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клубами и учреждениями клубного типа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  <a:lumMod val="59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41000"/>
                    <a:alpha val="89000"/>
                  </a:schemeClr>
                </a:gs>
              </a:gsLst>
              <a:lin ang="0" scaled="1"/>
              <a:tileRect/>
            </a:gradFill>
          </c:spPr>
          <c:cat>
            <c:strRef>
              <c:f>Лист1!$B$1:$AB$1</c:f>
              <c:strCache>
                <c:ptCount val="27"/>
                <c:pt idx="0">
                  <c:v>Сычевский район</c:v>
                </c:pt>
                <c:pt idx="1">
                  <c:v>Новодугинский район</c:v>
                </c:pt>
                <c:pt idx="2">
                  <c:v>Вяземский район</c:v>
                </c:pt>
                <c:pt idx="3">
                  <c:v>Гагаринский район</c:v>
                </c:pt>
                <c:pt idx="4">
                  <c:v>Рославльский район</c:v>
                </c:pt>
                <c:pt idx="5">
                  <c:v>Руднянский район</c:v>
                </c:pt>
                <c:pt idx="6">
                  <c:v>Сафоновский район</c:v>
                </c:pt>
                <c:pt idx="7">
                  <c:v>Ярцевский район</c:v>
                </c:pt>
                <c:pt idx="8">
                  <c:v>Велижский район</c:v>
                </c:pt>
                <c:pt idx="9">
                  <c:v>Демидовский район</c:v>
                </c:pt>
                <c:pt idx="10">
                  <c:v>Духовщинский район</c:v>
                </c:pt>
                <c:pt idx="11">
                  <c:v>Краснинский район</c:v>
                </c:pt>
                <c:pt idx="12">
                  <c:v>Шумячский район</c:v>
                </c:pt>
                <c:pt idx="13">
                  <c:v>Холм-Жирковский район</c:v>
                </c:pt>
                <c:pt idx="14">
                  <c:v>Глинковский район</c:v>
                </c:pt>
                <c:pt idx="15">
                  <c:v>Ельнинский район</c:v>
                </c:pt>
                <c:pt idx="16">
                  <c:v>Ершичский район</c:v>
                </c:pt>
                <c:pt idx="17">
                  <c:v>Монастырщинский район</c:v>
                </c:pt>
                <c:pt idx="18">
                  <c:v>Угранский район</c:v>
                </c:pt>
                <c:pt idx="19">
                  <c:v>Хиславичский район</c:v>
                </c:pt>
                <c:pt idx="20">
                  <c:v>Город Смоленск</c:v>
                </c:pt>
                <c:pt idx="21">
                  <c:v>город Десногорск</c:v>
                </c:pt>
                <c:pt idx="22">
                  <c:v>Починковский район</c:v>
                </c:pt>
                <c:pt idx="23">
                  <c:v>Дорогобужский район</c:v>
                </c:pt>
                <c:pt idx="24">
                  <c:v>Кардымовский район</c:v>
                </c:pt>
                <c:pt idx="25">
                  <c:v>Смоленский район</c:v>
                </c:pt>
                <c:pt idx="26">
                  <c:v>Темкинский район</c:v>
                </c:pt>
              </c:strCache>
            </c:strRef>
          </c:cat>
          <c:val>
            <c:numRef>
              <c:f>Лист1!$B$2:$AB$2</c:f>
              <c:numCache>
                <c:formatCode>General</c:formatCode>
                <c:ptCount val="27"/>
                <c:pt idx="0">
                  <c:v>168</c:v>
                </c:pt>
                <c:pt idx="1">
                  <c:v>102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95.2</c:v>
                </c:pt>
                <c:pt idx="21">
                  <c:v>92</c:v>
                </c:pt>
                <c:pt idx="22">
                  <c:v>85</c:v>
                </c:pt>
                <c:pt idx="23">
                  <c:v>81.2</c:v>
                </c:pt>
                <c:pt idx="24">
                  <c:v>80</c:v>
                </c:pt>
                <c:pt idx="25">
                  <c:v>70</c:v>
                </c:pt>
                <c:pt idx="26">
                  <c:v>70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библиотеками</c:v>
                </c:pt>
              </c:strCache>
            </c:strRef>
          </c:tx>
          <c:cat>
            <c:strRef>
              <c:f>Лист1!$B$1:$AB$1</c:f>
              <c:strCache>
                <c:ptCount val="27"/>
                <c:pt idx="0">
                  <c:v>Сычевский район</c:v>
                </c:pt>
                <c:pt idx="1">
                  <c:v>Новодугинский район</c:v>
                </c:pt>
                <c:pt idx="2">
                  <c:v>Вяземский район</c:v>
                </c:pt>
                <c:pt idx="3">
                  <c:v>Гагаринский район</c:v>
                </c:pt>
                <c:pt idx="4">
                  <c:v>Рославльский район</c:v>
                </c:pt>
                <c:pt idx="5">
                  <c:v>Руднянский район</c:v>
                </c:pt>
                <c:pt idx="6">
                  <c:v>Сафоновский район</c:v>
                </c:pt>
                <c:pt idx="7">
                  <c:v>Ярцевский район</c:v>
                </c:pt>
                <c:pt idx="8">
                  <c:v>Велижский район</c:v>
                </c:pt>
                <c:pt idx="9">
                  <c:v>Демидовский район</c:v>
                </c:pt>
                <c:pt idx="10">
                  <c:v>Духовщинский район</c:v>
                </c:pt>
                <c:pt idx="11">
                  <c:v>Краснинский район</c:v>
                </c:pt>
                <c:pt idx="12">
                  <c:v>Шумячский район</c:v>
                </c:pt>
                <c:pt idx="13">
                  <c:v>Холм-Жирковский район</c:v>
                </c:pt>
                <c:pt idx="14">
                  <c:v>Глинковский район</c:v>
                </c:pt>
                <c:pt idx="15">
                  <c:v>Ельнинский район</c:v>
                </c:pt>
                <c:pt idx="16">
                  <c:v>Ершичский район</c:v>
                </c:pt>
                <c:pt idx="17">
                  <c:v>Монастырщинский район</c:v>
                </c:pt>
                <c:pt idx="18">
                  <c:v>Угранский район</c:v>
                </c:pt>
                <c:pt idx="19">
                  <c:v>Хиславичский район</c:v>
                </c:pt>
                <c:pt idx="20">
                  <c:v>Город Смоленск</c:v>
                </c:pt>
                <c:pt idx="21">
                  <c:v>город Десногорск</c:v>
                </c:pt>
                <c:pt idx="22">
                  <c:v>Починковский район</c:v>
                </c:pt>
                <c:pt idx="23">
                  <c:v>Дорогобужский район</c:v>
                </c:pt>
                <c:pt idx="24">
                  <c:v>Кардымовский район</c:v>
                </c:pt>
                <c:pt idx="25">
                  <c:v>Смоленский район</c:v>
                </c:pt>
                <c:pt idx="26">
                  <c:v>Темкинский район</c:v>
                </c:pt>
              </c:strCache>
            </c:strRef>
          </c:cat>
          <c:val>
            <c:numRef>
              <c:f>Лист1!$B$3:$AB$3</c:f>
              <c:numCache>
                <c:formatCode>General</c:formatCode>
                <c:ptCount val="27"/>
                <c:pt idx="0">
                  <c:v>180</c:v>
                </c:pt>
                <c:pt idx="1">
                  <c:v>100.9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65.900000000000006</c:v>
                </c:pt>
                <c:pt idx="21">
                  <c:v>100</c:v>
                </c:pt>
                <c:pt idx="22">
                  <c:v>92</c:v>
                </c:pt>
                <c:pt idx="23">
                  <c:v>84.2</c:v>
                </c:pt>
                <c:pt idx="24">
                  <c:v>100</c:v>
                </c:pt>
                <c:pt idx="25">
                  <c:v>65</c:v>
                </c:pt>
                <c:pt idx="26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парками культуры и отдыха</c:v>
                </c:pt>
              </c:strCache>
            </c:strRef>
          </c:tx>
          <c:cat>
            <c:strRef>
              <c:f>Лист1!$B$1:$AB$1</c:f>
              <c:strCache>
                <c:ptCount val="27"/>
                <c:pt idx="0">
                  <c:v>Сычевский район</c:v>
                </c:pt>
                <c:pt idx="1">
                  <c:v>Новодугинский район</c:v>
                </c:pt>
                <c:pt idx="2">
                  <c:v>Вяземский район</c:v>
                </c:pt>
                <c:pt idx="3">
                  <c:v>Гагаринский район</c:v>
                </c:pt>
                <c:pt idx="4">
                  <c:v>Рославльский район</c:v>
                </c:pt>
                <c:pt idx="5">
                  <c:v>Руднянский район</c:v>
                </c:pt>
                <c:pt idx="6">
                  <c:v>Сафоновский район</c:v>
                </c:pt>
                <c:pt idx="7">
                  <c:v>Ярцевский район</c:v>
                </c:pt>
                <c:pt idx="8">
                  <c:v>Велижский район</c:v>
                </c:pt>
                <c:pt idx="9">
                  <c:v>Демидовский район</c:v>
                </c:pt>
                <c:pt idx="10">
                  <c:v>Духовщинский район</c:v>
                </c:pt>
                <c:pt idx="11">
                  <c:v>Краснинский район</c:v>
                </c:pt>
                <c:pt idx="12">
                  <c:v>Шумячский район</c:v>
                </c:pt>
                <c:pt idx="13">
                  <c:v>Холм-Жирковский район</c:v>
                </c:pt>
                <c:pt idx="14">
                  <c:v>Глинковский район</c:v>
                </c:pt>
                <c:pt idx="15">
                  <c:v>Ельнинский район</c:v>
                </c:pt>
                <c:pt idx="16">
                  <c:v>Ершичский район</c:v>
                </c:pt>
                <c:pt idx="17">
                  <c:v>Монастырщинский район</c:v>
                </c:pt>
                <c:pt idx="18">
                  <c:v>Угранский район</c:v>
                </c:pt>
                <c:pt idx="19">
                  <c:v>Хиславичский район</c:v>
                </c:pt>
                <c:pt idx="20">
                  <c:v>Город Смоленск</c:v>
                </c:pt>
                <c:pt idx="21">
                  <c:v>город Десногорск</c:v>
                </c:pt>
                <c:pt idx="22">
                  <c:v>Починковский район</c:v>
                </c:pt>
                <c:pt idx="23">
                  <c:v>Дорогобужский район</c:v>
                </c:pt>
                <c:pt idx="24">
                  <c:v>Кардымовский район</c:v>
                </c:pt>
                <c:pt idx="25">
                  <c:v>Смоленский район</c:v>
                </c:pt>
                <c:pt idx="26">
                  <c:v>Темкинский район</c:v>
                </c:pt>
              </c:strCache>
            </c:strRef>
          </c:cat>
          <c:val>
            <c:numRef>
              <c:f>Лист1!$B$4:$AB$4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100</c:v>
                </c:pt>
                <c:pt idx="5">
                  <c:v>0</c:v>
                </c:pt>
                <c:pt idx="7">
                  <c:v>100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62.5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</c:ser>
        <c:gapWidth val="32"/>
        <c:gapDepth val="4"/>
        <c:shape val="cylinder"/>
        <c:axId val="133655168"/>
        <c:axId val="133693824"/>
        <c:axId val="0"/>
      </c:bar3DChart>
      <c:catAx>
        <c:axId val="133655168"/>
        <c:scaling>
          <c:orientation val="minMax"/>
        </c:scaling>
        <c:axPos val="b"/>
        <c:tickLblPos val="nextTo"/>
        <c:txPr>
          <a:bodyPr rot="-3180000"/>
          <a:lstStyle/>
          <a:p>
            <a:pPr>
              <a:defRPr sz="1000" baseline="0"/>
            </a:pPr>
            <a:endParaRPr lang="ru-RU"/>
          </a:p>
        </c:txPr>
        <c:crossAx val="133693824"/>
        <c:crosses val="autoZero"/>
        <c:auto val="1"/>
        <c:lblAlgn val="ctr"/>
        <c:lblOffset val="100"/>
      </c:catAx>
      <c:valAx>
        <c:axId val="133693824"/>
        <c:scaling>
          <c:orientation val="minMax"/>
          <c:max val="2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3655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711208857946707"/>
          <c:y val="0.14466735498758596"/>
          <c:w val="0.13573701576363228"/>
          <c:h val="0.68070816630767961"/>
        </c:manualLayout>
      </c:layout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</c:chart>
  <c:spPr>
    <a:solidFill>
      <a:schemeClr val="bg2">
        <a:lumMod val="90000"/>
      </a:schemeClr>
    </a:solidFill>
    <a:ln>
      <a:noFill/>
    </a:ln>
    <a:effectLst>
      <a:softEdge rad="317500"/>
    </a:effectLst>
  </c:spPr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view3D>
      <c:rotX val="0"/>
      <c:rotY val="0"/>
      <c:perspective val="0"/>
    </c:view3D>
    <c:plotArea>
      <c:layout>
        <c:manualLayout>
          <c:layoutTarget val="inner"/>
          <c:xMode val="edge"/>
          <c:yMode val="edge"/>
          <c:x val="6.3092786336051934E-2"/>
          <c:y val="0.11108780288759385"/>
          <c:w val="0.87523272098193261"/>
          <c:h val="0.4632396476920347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gradFill>
              <a:gsLst>
                <a:gs pos="0">
                  <a:srgbClr val="8488C4"/>
                </a:gs>
                <a:gs pos="50000">
                  <a:srgbClr val="FF99FF">
                    <a:lumMod val="96000"/>
                  </a:srgbClr>
                </a:gs>
                <a:gs pos="100000">
                  <a:srgbClr val="666699"/>
                </a:gs>
              </a:gsLst>
              <a:lin ang="0" scaled="0"/>
            </a:gradFill>
          </c:spPr>
          <c:cat>
            <c:strRef>
              <c:f>Лист1!$A$2:$A$28</c:f>
              <c:strCache>
                <c:ptCount val="27"/>
                <c:pt idx="0">
                  <c:v>Шумячский район</c:v>
                </c:pt>
                <c:pt idx="1">
                  <c:v>Рославльский район</c:v>
                </c:pt>
                <c:pt idx="2">
                  <c:v>Город Смоленск</c:v>
                </c:pt>
                <c:pt idx="3">
                  <c:v>Сафоновский район</c:v>
                </c:pt>
                <c:pt idx="4">
                  <c:v>город Десногорск</c:v>
                </c:pt>
                <c:pt idx="5">
                  <c:v>Гагаринский район</c:v>
                </c:pt>
                <c:pt idx="6">
                  <c:v>Велижский район</c:v>
                </c:pt>
                <c:pt idx="7">
                  <c:v>Ярцевский район</c:v>
                </c:pt>
                <c:pt idx="8">
                  <c:v>Краснинский район</c:v>
                </c:pt>
                <c:pt idx="9">
                  <c:v>Новодугинский район</c:v>
                </c:pt>
                <c:pt idx="10">
                  <c:v>Ершичский район</c:v>
                </c:pt>
                <c:pt idx="11">
                  <c:v>Угранский район</c:v>
                </c:pt>
                <c:pt idx="12">
                  <c:v>Руднянский район</c:v>
                </c:pt>
                <c:pt idx="13">
                  <c:v>Смоленский район</c:v>
                </c:pt>
                <c:pt idx="14">
                  <c:v>Глинковский район</c:v>
                </c:pt>
                <c:pt idx="15">
                  <c:v>Монастырщинский район</c:v>
                </c:pt>
                <c:pt idx="16">
                  <c:v>Вяземский район</c:v>
                </c:pt>
                <c:pt idx="17">
                  <c:v>Хиславичский район</c:v>
                </c:pt>
                <c:pt idx="18">
                  <c:v>Починковский район</c:v>
                </c:pt>
                <c:pt idx="19">
                  <c:v>Духовщинский район</c:v>
                </c:pt>
                <c:pt idx="20">
                  <c:v>Ельнинский район</c:v>
                </c:pt>
                <c:pt idx="21">
                  <c:v>Дорогобужский район</c:v>
                </c:pt>
                <c:pt idx="22">
                  <c:v>Кардымовский район</c:v>
                </c:pt>
                <c:pt idx="23">
                  <c:v>Сычевский район</c:v>
                </c:pt>
                <c:pt idx="24">
                  <c:v>Холм-Жирковский район</c:v>
                </c:pt>
                <c:pt idx="25">
                  <c:v>Темкинский район</c:v>
                </c:pt>
                <c:pt idx="26">
                  <c:v>Демидовский район</c:v>
                </c:pt>
              </c:strCache>
            </c:strRef>
          </c:cat>
          <c:val>
            <c:numRef>
              <c:f>Лист1!$B$2:$B$28</c:f>
              <c:numCache>
                <c:formatCode>General</c:formatCode>
                <c:ptCount val="27"/>
                <c:pt idx="0">
                  <c:v>27.7</c:v>
                </c:pt>
                <c:pt idx="1">
                  <c:v>22.5</c:v>
                </c:pt>
                <c:pt idx="2">
                  <c:v>47.6</c:v>
                </c:pt>
                <c:pt idx="3">
                  <c:v>45.7</c:v>
                </c:pt>
                <c:pt idx="4">
                  <c:v>19.3</c:v>
                </c:pt>
                <c:pt idx="5">
                  <c:v>45.3</c:v>
                </c:pt>
                <c:pt idx="6">
                  <c:v>20.2</c:v>
                </c:pt>
                <c:pt idx="7">
                  <c:v>38.1</c:v>
                </c:pt>
                <c:pt idx="8">
                  <c:v>21</c:v>
                </c:pt>
                <c:pt idx="9">
                  <c:v>30.6</c:v>
                </c:pt>
                <c:pt idx="10">
                  <c:v>32.9</c:v>
                </c:pt>
                <c:pt idx="11">
                  <c:v>32.4</c:v>
                </c:pt>
                <c:pt idx="12">
                  <c:v>23</c:v>
                </c:pt>
                <c:pt idx="13">
                  <c:v>21.5</c:v>
                </c:pt>
                <c:pt idx="14">
                  <c:v>23.4</c:v>
                </c:pt>
                <c:pt idx="15">
                  <c:v>33.9</c:v>
                </c:pt>
                <c:pt idx="16">
                  <c:v>41.2</c:v>
                </c:pt>
                <c:pt idx="17">
                  <c:v>32.800000000000004</c:v>
                </c:pt>
                <c:pt idx="18">
                  <c:v>20.7</c:v>
                </c:pt>
                <c:pt idx="19">
                  <c:v>13.7</c:v>
                </c:pt>
                <c:pt idx="20">
                  <c:v>17.7</c:v>
                </c:pt>
                <c:pt idx="21">
                  <c:v>16</c:v>
                </c:pt>
                <c:pt idx="22">
                  <c:v>26.2</c:v>
                </c:pt>
                <c:pt idx="23">
                  <c:v>17.3</c:v>
                </c:pt>
                <c:pt idx="24">
                  <c:v>20.2</c:v>
                </c:pt>
                <c:pt idx="25">
                  <c:v>18.100000000000001</c:v>
                </c:pt>
                <c:pt idx="26">
                  <c:v>16.2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gradFill flip="none" rotWithShape="1">
              <a:gsLst>
                <a:gs pos="0">
                  <a:srgbClr val="006666"/>
                </a:gs>
                <a:gs pos="50000">
                  <a:srgbClr val="66FFFF"/>
                </a:gs>
                <a:gs pos="100000">
                  <a:srgbClr val="006666"/>
                </a:gs>
              </a:gsLst>
              <a:lin ang="0" scaled="1"/>
              <a:tileRect/>
            </a:gradFill>
          </c:spPr>
          <c:cat>
            <c:strRef>
              <c:f>Лист1!$A$2:$A$28</c:f>
              <c:strCache>
                <c:ptCount val="27"/>
                <c:pt idx="0">
                  <c:v>Шумячский район</c:v>
                </c:pt>
                <c:pt idx="1">
                  <c:v>Рославльский район</c:v>
                </c:pt>
                <c:pt idx="2">
                  <c:v>Город Смоленск</c:v>
                </c:pt>
                <c:pt idx="3">
                  <c:v>Сафоновский район</c:v>
                </c:pt>
                <c:pt idx="4">
                  <c:v>город Десногорск</c:v>
                </c:pt>
                <c:pt idx="5">
                  <c:v>Гагаринский район</c:v>
                </c:pt>
                <c:pt idx="6">
                  <c:v>Велижский район</c:v>
                </c:pt>
                <c:pt idx="7">
                  <c:v>Ярцевский район</c:v>
                </c:pt>
                <c:pt idx="8">
                  <c:v>Краснинский район</c:v>
                </c:pt>
                <c:pt idx="9">
                  <c:v>Новодугинский район</c:v>
                </c:pt>
                <c:pt idx="10">
                  <c:v>Ершичский район</c:v>
                </c:pt>
                <c:pt idx="11">
                  <c:v>Угранский район</c:v>
                </c:pt>
                <c:pt idx="12">
                  <c:v>Руднянский район</c:v>
                </c:pt>
                <c:pt idx="13">
                  <c:v>Смоленский район</c:v>
                </c:pt>
                <c:pt idx="14">
                  <c:v>Глинковский район</c:v>
                </c:pt>
                <c:pt idx="15">
                  <c:v>Монастырщинский район</c:v>
                </c:pt>
                <c:pt idx="16">
                  <c:v>Вяземский район</c:v>
                </c:pt>
                <c:pt idx="17">
                  <c:v>Хиславичский район</c:v>
                </c:pt>
                <c:pt idx="18">
                  <c:v>Починковский район</c:v>
                </c:pt>
                <c:pt idx="19">
                  <c:v>Духовщинский район</c:v>
                </c:pt>
                <c:pt idx="20">
                  <c:v>Ельнинский район</c:v>
                </c:pt>
                <c:pt idx="21">
                  <c:v>Дорогобужский район</c:v>
                </c:pt>
                <c:pt idx="22">
                  <c:v>Кардымовский район</c:v>
                </c:pt>
                <c:pt idx="23">
                  <c:v>Сычевский район</c:v>
                </c:pt>
                <c:pt idx="24">
                  <c:v>Холм-Жирковский район</c:v>
                </c:pt>
                <c:pt idx="25">
                  <c:v>Темкинский район</c:v>
                </c:pt>
                <c:pt idx="26">
                  <c:v>Демидовский район</c:v>
                </c:pt>
              </c:strCache>
            </c:strRef>
          </c:cat>
          <c:val>
            <c:numRef>
              <c:f>Лист1!$C$2:$C$28</c:f>
              <c:numCache>
                <c:formatCode>General</c:formatCode>
                <c:ptCount val="27"/>
                <c:pt idx="0">
                  <c:v>39.5</c:v>
                </c:pt>
                <c:pt idx="1">
                  <c:v>26.5</c:v>
                </c:pt>
                <c:pt idx="2">
                  <c:v>50.97</c:v>
                </c:pt>
                <c:pt idx="3">
                  <c:v>48.8</c:v>
                </c:pt>
                <c:pt idx="4">
                  <c:v>22.2</c:v>
                </c:pt>
                <c:pt idx="5">
                  <c:v>48</c:v>
                </c:pt>
                <c:pt idx="6">
                  <c:v>22.7</c:v>
                </c:pt>
                <c:pt idx="7">
                  <c:v>40.5</c:v>
                </c:pt>
                <c:pt idx="8">
                  <c:v>23.3</c:v>
                </c:pt>
                <c:pt idx="9">
                  <c:v>32.700000000000003</c:v>
                </c:pt>
                <c:pt idx="10">
                  <c:v>34.9</c:v>
                </c:pt>
                <c:pt idx="11">
                  <c:v>34.4</c:v>
                </c:pt>
                <c:pt idx="12">
                  <c:v>24.9</c:v>
                </c:pt>
                <c:pt idx="13">
                  <c:v>23.1</c:v>
                </c:pt>
                <c:pt idx="14">
                  <c:v>25</c:v>
                </c:pt>
                <c:pt idx="15">
                  <c:v>35.200000000000003</c:v>
                </c:pt>
                <c:pt idx="16">
                  <c:v>42.5</c:v>
                </c:pt>
                <c:pt idx="17">
                  <c:v>34</c:v>
                </c:pt>
                <c:pt idx="18">
                  <c:v>21.5</c:v>
                </c:pt>
                <c:pt idx="19">
                  <c:v>14.4</c:v>
                </c:pt>
                <c:pt idx="20">
                  <c:v>18.399999999999999</c:v>
                </c:pt>
                <c:pt idx="21">
                  <c:v>16.600000000000001</c:v>
                </c:pt>
                <c:pt idx="22">
                  <c:v>26.8</c:v>
                </c:pt>
                <c:pt idx="23">
                  <c:v>17.600000000000001</c:v>
                </c:pt>
                <c:pt idx="24">
                  <c:v>20.5</c:v>
                </c:pt>
                <c:pt idx="25">
                  <c:v>18.3</c:v>
                </c:pt>
                <c:pt idx="26">
                  <c:v>16.3</c:v>
                </c:pt>
              </c:numCache>
            </c:numRef>
          </c:val>
        </c:ser>
        <c:gapWidth val="0"/>
        <c:gapDepth val="0"/>
        <c:shape val="cylinder"/>
        <c:axId val="133818240"/>
        <c:axId val="133819776"/>
        <c:axId val="0"/>
      </c:bar3DChart>
      <c:catAx>
        <c:axId val="133818240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33819776"/>
        <c:crosses val="autoZero"/>
        <c:auto val="1"/>
        <c:lblAlgn val="ctr"/>
        <c:lblOffset val="100"/>
      </c:catAx>
      <c:valAx>
        <c:axId val="1338197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3818240"/>
        <c:crosses val="autoZero"/>
        <c:crossBetween val="between"/>
      </c:valAx>
      <c:spPr>
        <a:solidFill>
          <a:srgbClr val="CCFFCC">
            <a:alpha val="40000"/>
          </a:srgbClr>
        </a:solidFill>
        <a:effectLst>
          <a:softEdge rad="127000"/>
        </a:effectLst>
      </c:spPr>
    </c:plotArea>
    <c:legend>
      <c:legendPos val="r"/>
      <c:layout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0.06785</cdr:x>
      <cdr:y>0.21973</cdr:y>
    </cdr:from>
    <cdr:to>
      <cdr:x>0.98365</cdr:x>
      <cdr:y>0.21973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602767" y="658534"/>
          <a:ext cx="8136055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  <a:effectLst xmlns:a="http://schemas.openxmlformats.org/drawingml/2006/main">
          <a:outerShdw blurRad="76200" dist="50800" dir="5400000" rotWithShape="0">
            <a:srgbClr val="4E3B30">
              <a:alpha val="60000"/>
            </a:srgbClr>
          </a:outerShdw>
          <a:reflection blurRad="6350" stA="50000" endA="300" endPos="55000" dir="5400000" sy="-100000" algn="bl" rotWithShape="0"/>
        </a:effectLst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78D-9079-45D1-8F9F-7C9C54309006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E340A24-B7CE-4966-96EB-62FF6B43D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78D-9079-45D1-8F9F-7C9C54309006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0A24-B7CE-4966-96EB-62FF6B43D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78D-9079-45D1-8F9F-7C9C54309006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0A24-B7CE-4966-96EB-62FF6B43D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78D-9079-45D1-8F9F-7C9C54309006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E340A24-B7CE-4966-96EB-62FF6B43D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78D-9079-45D1-8F9F-7C9C54309006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0A24-B7CE-4966-96EB-62FF6B43DE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78D-9079-45D1-8F9F-7C9C54309006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0A24-B7CE-4966-96EB-62FF6B43D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78D-9079-45D1-8F9F-7C9C54309006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E340A24-B7CE-4966-96EB-62FF6B43DE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78D-9079-45D1-8F9F-7C9C54309006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0A24-B7CE-4966-96EB-62FF6B43D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78D-9079-45D1-8F9F-7C9C54309006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0A24-B7CE-4966-96EB-62FF6B43D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78D-9079-45D1-8F9F-7C9C54309006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0A24-B7CE-4966-96EB-62FF6B43D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78D-9079-45D1-8F9F-7C9C54309006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0A24-B7CE-4966-96EB-62FF6B43DE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C8B78D-9079-45D1-8F9F-7C9C54309006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340A24-B7CE-4966-96EB-62FF6B43DE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458200" cy="20864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Сводный доклад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о результатах мониторинга эффективности деятельности органов местного  самоуправления городских округов и муниципальных районов Смоленской области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за </a:t>
            </a:r>
            <a:r>
              <a:rPr lang="ru-RU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2021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год </a:t>
            </a:r>
            <a:endParaRPr lang="ru-RU" dirty="0"/>
          </a:p>
        </p:txBody>
      </p:sp>
      <p:pic>
        <p:nvPicPr>
          <p:cNvPr id="4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9565" l="0" r="100000">
                        <a14:backgroundMark x1="23153" y1="59130" x2="23153" y2="59130"/>
                        <a14:backgroundMark x1="79803" y1="61304" x2="79803" y2="61304"/>
                        <a14:backgroundMark x1="83744" y1="77826" x2="83744" y2="77826"/>
                        <a14:backgroundMark x1="65517" y1="79565" x2="65517" y2="79565"/>
                        <a14:backgroundMark x1="38916" y1="81304" x2="38916" y2="81304"/>
                        <a14:backgroundMark x1="17734" y1="77391" x2="17734" y2="77391"/>
                        <a14:backgroundMark x1="23645" y1="79565" x2="23645" y2="79565"/>
                        <a14:backgroundMark x1="70443" y1="79565" x2="70443" y2="79565"/>
                        <a14:backgroundMark x1="61084" y1="81739" x2="61084" y2="81739"/>
                        <a14:backgroundMark x1="47291" y1="82609" x2="47291" y2="82609"/>
                        <a14:backgroundMark x1="54187" y1="82609" x2="54187" y2="82609"/>
                        <a14:backgroundMark x1="44335" y1="34783" x2="44335" y2="34783"/>
                        <a14:backgroundMark x1="56158" y1="34348" x2="56158" y2="34348"/>
                        <a14:backgroundMark x1="76847" y1="33913" x2="76847" y2="33913"/>
                        <a14:backgroundMark x1="44828" y1="82174" x2="44828" y2="82174"/>
                        <a14:backgroundMark x1="69951" y1="94783" x2="69951" y2="94783"/>
                        <a14:backgroundMark x1="89163" y1="87391" x2="89163" y2="87391"/>
                        <a14:backgroundMark x1="90148" y1="79565" x2="90148" y2="79565"/>
                        <a14:backgroundMark x1="93596" y1="83478" x2="93596" y2="83478"/>
                        <a14:backgroundMark x1="11823" y1="87391" x2="11823" y2="87391"/>
                        <a14:backgroundMark x1="18719" y1="90435" x2="18719" y2="90435"/>
                        <a14:backgroundMark x1="30542" y1="92609" x2="30542" y2="92609"/>
                        <a14:backgroundMark x1="80296" y1="84783" x2="80296" y2="84783"/>
                        <a14:backgroundMark x1="63054" y1="86957" x2="63054" y2="86957"/>
                        <a14:backgroundMark x1="30542" y1="87391" x2="30542" y2="87391"/>
                        <a14:backgroundMark x1="29064" y1="71304" x2="29064" y2="71304"/>
                        <a14:backgroundMark x1="27094" y1="67391" x2="27094" y2="67391"/>
                        <a14:backgroundMark x1="75369" y1="67826" x2="75369" y2="67826"/>
                        <a14:backgroundMark x1="79803" y1="72174" x2="79803" y2="72174"/>
                        <a14:backgroundMark x1="22167" y1="71304" x2="22167" y2="71304"/>
                        <a14:backgroundMark x1="29557" y1="72609" x2="29557" y2="72609"/>
                        <a14:backgroundMark x1="72906" y1="72609" x2="72906" y2="72609"/>
                        <a14:backgroundMark x1="73892" y1="70435" x2="73892" y2="70435"/>
                        <a14:backgroundMark x1="74384" y1="69130" x2="74384" y2="69130"/>
                        <a14:backgroundMark x1="75862" y1="37391" x2="75862" y2="37391"/>
                        <a14:backgroundMark x1="29557" y1="95217" x2="29557" y2="95217"/>
                        <a14:backgroundMark x1="83251" y1="89565" x2="83251" y2="8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3189"/>
            <a:ext cx="864096" cy="861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79830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/>
                </a:effectLst>
              </a:rPr>
              <a:t>Доля прибыльных сельскохозяйственных организаций в общем их числе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980728"/>
            <a:ext cx="8515672" cy="2952328"/>
          </a:xfrm>
        </p:spPr>
        <p:txBody>
          <a:bodyPr>
            <a:noAutofit/>
          </a:bodyPr>
          <a:lstStyle/>
          <a:p>
            <a:pPr marL="0" indent="14288" algn="just">
              <a:spcBef>
                <a:spcPts val="216"/>
              </a:spcBef>
            </a:pP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Доля прибыльных крупных и средних сельскохозяйственных организаций в 2021 году в целом по области составила 73% (2020 г. – 64%).</a:t>
            </a:r>
          </a:p>
          <a:p>
            <a:pPr marL="0" indent="14288" algn="just">
              <a:spcBef>
                <a:spcPts val="216"/>
              </a:spcBef>
            </a:pP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В 2021 году в 4 муниципальных районах все крупные и средние сельскохозяйственные организации являлись прибыльными (в 2020 году в 4 муниципальных районах прибыльными являлись все крупные и средние сельскохозяйственные организации).</a:t>
            </a:r>
          </a:p>
          <a:p>
            <a:pPr marL="0" indent="14288" algn="just">
              <a:spcBef>
                <a:spcPts val="216"/>
              </a:spcBef>
            </a:pP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Наименьшее число прибыльных крупных и средних сельскохозяйственных организаций в общем их количестве отмечается в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Темкинском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районе (25%). </a:t>
            </a:r>
          </a:p>
          <a:p>
            <a:pPr marL="0" indent="14288" algn="just">
              <a:spcBef>
                <a:spcPts val="216"/>
              </a:spcBef>
            </a:pP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В 2021 году доля прибыльных крупных и средних сельскохозяйственных организаций увеличилась в 6 муниципальных районах области (максимальный рост на 25 п.п. отмечен в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Темкинском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районе), в 11 – снизилась (максимальное снижение зафиксировано в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Ершичском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районе на 33 п.п.). В 10 районах области доля прибыльных крупных и средних сельскохозяйственных организаций осталась на уровне 2020 года. </a:t>
            </a:r>
          </a:p>
          <a:p>
            <a:pPr marL="0" indent="14288" algn="just">
              <a:spcBef>
                <a:spcPts val="216"/>
              </a:spcBef>
            </a:pP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Выше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среднеобластного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уровня данный показатель сложился в 10 муниципальных районах области. </a:t>
            </a:r>
            <a:endParaRPr lang="ru-RU" sz="14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21650431"/>
              </p:ext>
            </p:extLst>
          </p:nvPr>
        </p:nvGraphicFramePr>
        <p:xfrm>
          <a:off x="8793" y="3922594"/>
          <a:ext cx="8884096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975648" y="4077072"/>
            <a:ext cx="31683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ahoma" pitchFamily="34" charset="0"/>
              </a:rPr>
              <a:t>В среднем доля прибыльных организаций </a:t>
            </a:r>
          </a:p>
          <a:p>
            <a:r>
              <a:rPr lang="ru-RU" sz="11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ahoma" pitchFamily="34" charset="0"/>
              </a:rPr>
              <a:t>по Смоленской области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6459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/>
                </a:effectLst>
              </a:rPr>
              <a:t>Доля протяженности автомобильных дорог общего пользования местного значения, не отвечающих нормативным требованиям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4464496" cy="5472608"/>
          </a:xfrm>
        </p:spPr>
        <p:txBody>
          <a:bodyPr>
            <a:noAutofit/>
          </a:bodyPr>
          <a:lstStyle/>
          <a:p>
            <a:pPr marL="0" indent="14288" algn="just">
              <a:spcBef>
                <a:spcPts val="0"/>
              </a:spcBef>
            </a:pPr>
            <a:r>
              <a:rPr lang="ru-RU" sz="1330" dirty="0" smtClean="0">
                <a:solidFill>
                  <a:schemeClr val="tx1"/>
                </a:solidFill>
                <a:latin typeface="Palatino Linotype" pitchFamily="18" charset="0"/>
              </a:rPr>
              <a:t>В 2021 году доля протяженности автомобильных дорог общего пользования местного значения, не отвечающих нормативным требованиям по муниципальным образованиям варьировалась от 10,5% (</a:t>
            </a:r>
            <a:r>
              <a:rPr lang="ru-RU" sz="1330" dirty="0" err="1" smtClean="0">
                <a:solidFill>
                  <a:schemeClr val="tx1"/>
                </a:solidFill>
                <a:latin typeface="Palatino Linotype" pitchFamily="18" charset="0"/>
              </a:rPr>
              <a:t>Сафоновский</a:t>
            </a:r>
            <a:r>
              <a:rPr lang="ru-RU" sz="1330" dirty="0" smtClean="0">
                <a:solidFill>
                  <a:schemeClr val="tx1"/>
                </a:solidFill>
                <a:latin typeface="Palatino Linotype" pitchFamily="18" charset="0"/>
              </a:rPr>
              <a:t> район) до 94% (Демидовский район). </a:t>
            </a:r>
          </a:p>
          <a:p>
            <a:pPr marL="0" indent="14288" algn="just">
              <a:spcBef>
                <a:spcPts val="0"/>
              </a:spcBef>
            </a:pPr>
            <a:r>
              <a:rPr lang="ru-RU" sz="1330" dirty="0" smtClean="0">
                <a:solidFill>
                  <a:schemeClr val="tx1"/>
                </a:solidFill>
                <a:latin typeface="Palatino Linotype" pitchFamily="18" charset="0"/>
              </a:rPr>
              <a:t>В 2 муниципалитетах (в </a:t>
            </a:r>
            <a:r>
              <a:rPr lang="ru-RU" sz="1330" dirty="0" err="1" smtClean="0">
                <a:solidFill>
                  <a:schemeClr val="tx1"/>
                </a:solidFill>
                <a:latin typeface="Palatino Linotype" pitchFamily="18" charset="0"/>
              </a:rPr>
              <a:t>Сафоновском</a:t>
            </a:r>
            <a:r>
              <a:rPr lang="ru-RU" sz="1330" dirty="0" smtClean="0">
                <a:solidFill>
                  <a:schemeClr val="tx1"/>
                </a:solidFill>
                <a:latin typeface="Palatino Linotype" pitchFamily="18" charset="0"/>
              </a:rPr>
              <a:t> и </a:t>
            </a:r>
            <a:r>
              <a:rPr lang="ru-RU" sz="1330" dirty="0" err="1" smtClean="0">
                <a:solidFill>
                  <a:schemeClr val="tx1"/>
                </a:solidFill>
                <a:latin typeface="Palatino Linotype" pitchFamily="18" charset="0"/>
              </a:rPr>
              <a:t>Глинковском</a:t>
            </a:r>
            <a:r>
              <a:rPr lang="ru-RU" sz="1330" dirty="0" smtClean="0">
                <a:solidFill>
                  <a:schemeClr val="tx1"/>
                </a:solidFill>
                <a:latin typeface="Palatino Linotype" pitchFamily="18" charset="0"/>
              </a:rPr>
              <a:t>) показатель остается на уровне прошлого года. Снижение (положительная динамика) доли протяженности данных дорог отмечено в 18 муниципалитетах. Наибольшее снижение показателя отмечено в </a:t>
            </a:r>
            <a:r>
              <a:rPr lang="ru-RU" sz="1330" dirty="0" err="1" smtClean="0">
                <a:solidFill>
                  <a:schemeClr val="tx1"/>
                </a:solidFill>
                <a:latin typeface="Palatino Linotype" pitchFamily="18" charset="0"/>
              </a:rPr>
              <a:t>Велижском</a:t>
            </a:r>
            <a:r>
              <a:rPr lang="ru-RU" sz="1330" dirty="0" smtClean="0">
                <a:solidFill>
                  <a:schemeClr val="tx1"/>
                </a:solidFill>
                <a:latin typeface="Palatino Linotype" pitchFamily="18" charset="0"/>
              </a:rPr>
              <a:t> районе (на 11 п.п.). Рост показателя наблюдался в 7 муниципальных образованиях, максимальный рост в  Демидовском районе- на 24 п.п.</a:t>
            </a:r>
          </a:p>
          <a:p>
            <a:pPr marL="0" indent="14288" algn="just">
              <a:spcBef>
                <a:spcPts val="0"/>
              </a:spcBef>
            </a:pPr>
            <a:r>
              <a:rPr lang="ru-RU" sz="1330" dirty="0" smtClean="0">
                <a:solidFill>
                  <a:schemeClr val="tx1"/>
                </a:solidFill>
                <a:latin typeface="Palatino Linotype" pitchFamily="18" charset="0"/>
              </a:rPr>
              <a:t>Удовлетворенность населения качеством автомобильных дорог в среднем по муниципалитетам варьировалась от 50% (в городе Смоленске) до  77% (в </a:t>
            </a:r>
            <a:r>
              <a:rPr lang="ru-RU" sz="1330" dirty="0" err="1" smtClean="0">
                <a:solidFill>
                  <a:schemeClr val="tx1"/>
                </a:solidFill>
                <a:latin typeface="Palatino Linotype" pitchFamily="18" charset="0"/>
              </a:rPr>
              <a:t>Сафоновском</a:t>
            </a:r>
            <a:r>
              <a:rPr lang="ru-RU" sz="1330" dirty="0" smtClean="0">
                <a:solidFill>
                  <a:schemeClr val="tx1"/>
                </a:solidFill>
                <a:latin typeface="Palatino Linotype" pitchFamily="18" charset="0"/>
              </a:rPr>
              <a:t> районе). В то же время в районах с высокой долей дорог, не отвечающих нормативным требованиям (Демидовский и </a:t>
            </a:r>
            <a:r>
              <a:rPr lang="ru-RU" sz="1330" dirty="0" err="1" smtClean="0">
                <a:solidFill>
                  <a:schemeClr val="tx1"/>
                </a:solidFill>
                <a:latin typeface="Palatino Linotype" pitchFamily="18" charset="0"/>
              </a:rPr>
              <a:t>Угранский</a:t>
            </a:r>
            <a:r>
              <a:rPr lang="ru-RU" sz="1330" dirty="0" smtClean="0">
                <a:solidFill>
                  <a:schemeClr val="tx1"/>
                </a:solidFill>
                <a:latin typeface="Palatino Linotype" pitchFamily="18" charset="0"/>
              </a:rPr>
              <a:t> районы), удовлетворенность населения качеством автомобильных дорог высокая (в Демидовском районе – до 56%, а в Угранском районе – около 64%).</a:t>
            </a:r>
          </a:p>
        </p:txBody>
      </p:sp>
      <p:grpSp>
        <p:nvGrpSpPr>
          <p:cNvPr id="4" name="Группа 4"/>
          <p:cNvGrpSpPr/>
          <p:nvPr/>
        </p:nvGrpSpPr>
        <p:grpSpPr>
          <a:xfrm>
            <a:off x="7776000" y="5076000"/>
            <a:ext cx="1516293" cy="1044399"/>
            <a:chOff x="7880008" y="5073615"/>
            <a:chExt cx="1516293" cy="104439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880008" y="5073615"/>
              <a:ext cx="1169464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75% и </a:t>
              </a:r>
              <a:r>
                <a:rPr lang="ru-RU" sz="1100" dirty="0"/>
                <a:t>более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880008" y="5856404"/>
              <a:ext cx="1175059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27% и </a:t>
              </a:r>
              <a:r>
                <a:rPr lang="ru-RU" sz="1100" dirty="0"/>
                <a:t>менее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87427" y="5335225"/>
              <a:ext cx="1508874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50,9% до 66,7%</a:t>
              </a:r>
              <a:endParaRPr lang="ru-RU" sz="11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880008" y="5604296"/>
              <a:ext cx="1389000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35% до 47,5%</a:t>
              </a:r>
            </a:p>
          </p:txBody>
        </p:sp>
      </p:grpSp>
      <p:pic>
        <p:nvPicPr>
          <p:cNvPr id="4098" name="Picture 2" descr="D:\Desktop\Карты для презентации\Доля автомобильных дорог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48305" y="1852504"/>
            <a:ext cx="4344175" cy="431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215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/>
                </a:effectLst>
                <a:latin typeface="Palatino Linotype"/>
              </a:rPr>
              <a:t>Доля населения, проживающего в населенных пунктах, не имеющих регулярного сообщения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343400" cy="4983832"/>
          </a:xfrm>
        </p:spPr>
        <p:txBody>
          <a:bodyPr>
            <a:noAutofit/>
          </a:bodyPr>
          <a:lstStyle/>
          <a:p>
            <a:pPr marL="0" indent="14288" algn="just">
              <a:defRPr/>
            </a:pPr>
            <a:r>
              <a:rPr lang="ru-RU" sz="133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В 2021 году доля населения, проживающего в населенных пунктах, не имеющих регулярного сообщения по муниципальным образованиям варьировалась от 0,01% (</a:t>
            </a:r>
            <a:r>
              <a:rPr lang="ru-RU" sz="133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Ярцевский</a:t>
            </a:r>
            <a:r>
              <a:rPr lang="ru-RU" sz="133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район) до  20,9% (Глинковский район). </a:t>
            </a:r>
          </a:p>
          <a:p>
            <a:pPr marL="0" indent="14288" algn="just">
              <a:defRPr/>
            </a:pPr>
            <a:r>
              <a:rPr lang="ru-RU" sz="133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В 15 муниципалитетах показатель остается на уровне прошлого года. Снижение (положительная динамика) доли отмечено в 11 районах области. Наибольшее снижение показателя отмечено в Холм-Жирковском районе (на 0,43 п.п.). Рост показателя отмечен только в Шумячском районе на 0,1 п.п. </a:t>
            </a:r>
          </a:p>
          <a:p>
            <a:pPr marL="0" indent="14288" algn="just">
              <a:defRPr/>
            </a:pPr>
            <a:r>
              <a:rPr lang="ru-RU" sz="133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Удовлетворенность населения организацией транспортного обслуживания в среднем по муниципалитетам варьировалась от 52% (</a:t>
            </a:r>
            <a:r>
              <a:rPr lang="ru-RU" sz="133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Хиславичский</a:t>
            </a:r>
            <a:r>
              <a:rPr lang="ru-RU" sz="133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район) до 84% (</a:t>
            </a:r>
            <a:r>
              <a:rPr lang="ru-RU" sz="133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Руднянский</a:t>
            </a:r>
            <a:r>
              <a:rPr lang="ru-RU" sz="133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муниципальный район). </a:t>
            </a:r>
          </a:p>
          <a:p>
            <a:pPr marL="0" indent="14288" algn="just">
              <a:defRPr/>
            </a:pPr>
            <a:r>
              <a:rPr lang="ru-RU" sz="133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В городском округе Десногорск  регулярным транспортным сообщением обеспечено все население. Вместе с тем с учетом проведенного опроса  только 80% населения г. Десногорска удовлетворены организацией транспортного обслуживания.</a:t>
            </a:r>
            <a:endParaRPr lang="ru-RU" sz="1330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3419872" y="5004000"/>
            <a:ext cx="1516293" cy="1044401"/>
            <a:chOff x="7880008" y="5073615"/>
            <a:chExt cx="1516293" cy="104440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880008" y="5073615"/>
              <a:ext cx="1169464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1,62% </a:t>
              </a:r>
              <a:r>
                <a:rPr lang="ru-RU" sz="1100" dirty="0"/>
                <a:t>и менее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880008" y="5856406"/>
              <a:ext cx="1175059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7,4% </a:t>
              </a:r>
              <a:r>
                <a:rPr lang="ru-RU" sz="1100" dirty="0"/>
                <a:t>и более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87427" y="5335225"/>
              <a:ext cx="1508874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/>
                <a:t>от </a:t>
              </a:r>
              <a:r>
                <a:rPr lang="ru-RU" sz="1100" dirty="0" smtClean="0"/>
                <a:t>2,2% </a:t>
              </a:r>
              <a:r>
                <a:rPr lang="ru-RU" sz="1100" dirty="0"/>
                <a:t>до </a:t>
              </a:r>
              <a:r>
                <a:rPr lang="ru-RU" sz="1100" dirty="0" smtClean="0"/>
                <a:t>3,2%</a:t>
              </a:r>
              <a:endParaRPr lang="ru-RU" sz="11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880008" y="5604297"/>
              <a:ext cx="1389000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4,4% до 6,4%</a:t>
              </a:r>
              <a:endParaRPr lang="ru-RU" sz="1100" dirty="0"/>
            </a:p>
          </p:txBody>
        </p:sp>
      </p:grpSp>
      <p:pic>
        <p:nvPicPr>
          <p:cNvPr id="5122" name="Picture 2" descr="D:\Desktop\Карты для презентации\Доля населени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780496"/>
            <a:ext cx="4344175" cy="431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41248"/>
          </a:xfrm>
        </p:spPr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Palatino Linotype"/>
              </a:rPr>
              <a:t>Среднемесячная номинальная заработная плата </a:t>
            </a:r>
            <a:br>
              <a:rPr lang="ru-RU" sz="1400" b="1" i="1" dirty="0" smtClean="0">
                <a:solidFill>
                  <a:prstClr val="black"/>
                </a:solidFill>
                <a:latin typeface="Palatino Linotype"/>
              </a:rPr>
            </a:br>
            <a:r>
              <a:rPr lang="ru-RU" sz="1200" b="1" i="1" dirty="0" smtClean="0">
                <a:solidFill>
                  <a:prstClr val="black"/>
                </a:solidFill>
                <a:latin typeface="Palatino Linotype"/>
              </a:rPr>
              <a:t>Среднемесячная номинальная начисленная заработная плата работников крупных и средних предприятий и некоммерческих организаций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052736"/>
            <a:ext cx="8964488" cy="3257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4288" algn="just">
              <a:lnSpc>
                <a:spcPct val="105000"/>
              </a:lnSpc>
              <a:spcBef>
                <a:spcPct val="20000"/>
              </a:spcBef>
              <a:buClr>
                <a:srgbClr val="93A299"/>
              </a:buClr>
              <a:buSzPct val="70000"/>
              <a:buFont typeface="Wingdings 2"/>
              <a:buChar char=""/>
            </a:pPr>
            <a:r>
              <a:rPr lang="ru-RU" sz="1200" dirty="0" smtClean="0">
                <a:latin typeface="Palatino Linotype"/>
              </a:rPr>
              <a:t>В 2021 году среднемесячная номинальная начисленная </a:t>
            </a:r>
            <a:r>
              <a:rPr lang="ru-RU" sz="1200" i="1" dirty="0" smtClean="0">
                <a:latin typeface="Palatino Linotype"/>
              </a:rPr>
              <a:t>заработная плата </a:t>
            </a:r>
            <a:r>
              <a:rPr lang="ru-RU" sz="1200" dirty="0" smtClean="0">
                <a:latin typeface="Palatino Linotype"/>
              </a:rPr>
              <a:t>по области выросла на 9,2% и составила </a:t>
            </a:r>
            <a:br>
              <a:rPr lang="ru-RU" sz="1200" dirty="0" smtClean="0">
                <a:latin typeface="Palatino Linotype"/>
              </a:rPr>
            </a:br>
            <a:r>
              <a:rPr lang="ru-RU" sz="1200" dirty="0" smtClean="0">
                <a:latin typeface="Palatino Linotype"/>
              </a:rPr>
              <a:t>36 083 рублей.</a:t>
            </a:r>
          </a:p>
          <a:p>
            <a:pPr lvl="0" indent="14288" algn="just">
              <a:lnSpc>
                <a:spcPct val="105000"/>
              </a:lnSpc>
              <a:spcBef>
                <a:spcPct val="20000"/>
              </a:spcBef>
              <a:buClr>
                <a:srgbClr val="93A299"/>
              </a:buClr>
              <a:buSzPct val="70000"/>
              <a:buFont typeface="Wingdings 2"/>
              <a:buChar char=""/>
            </a:pPr>
            <a:r>
              <a:rPr lang="ru-RU" sz="1200" dirty="0" smtClean="0">
                <a:latin typeface="Palatino Linotype"/>
              </a:rPr>
              <a:t>Среднемесячная номинальная начисленная заработная плата работников крупных и средних предприятий и некоммерческих организаций Смоленской области в 2021 году </a:t>
            </a:r>
            <a:r>
              <a:rPr lang="ru-RU" sz="1300" dirty="0" smtClean="0">
                <a:latin typeface="Palatino Linotype"/>
              </a:rPr>
              <a:t>варьировалась от 26 741 рублей в </a:t>
            </a:r>
            <a:r>
              <a:rPr lang="ru-RU" sz="1300" dirty="0" err="1" smtClean="0">
                <a:latin typeface="Palatino Linotype"/>
              </a:rPr>
              <a:t>Новодугинском</a:t>
            </a:r>
            <a:r>
              <a:rPr lang="ru-RU" sz="1300" dirty="0" smtClean="0">
                <a:latin typeface="Palatino Linotype"/>
              </a:rPr>
              <a:t> районе  до 58 201 рублей в городе Десногорске.</a:t>
            </a:r>
          </a:p>
          <a:p>
            <a:pPr lvl="0" indent="14288" algn="just">
              <a:lnSpc>
                <a:spcPct val="105000"/>
              </a:lnSpc>
              <a:spcBef>
                <a:spcPct val="20000"/>
              </a:spcBef>
              <a:buClr>
                <a:srgbClr val="93A299"/>
              </a:buClr>
              <a:buSzPct val="70000"/>
              <a:buFont typeface="Wingdings 2"/>
              <a:buChar char=""/>
            </a:pPr>
            <a:r>
              <a:rPr lang="ru-RU" sz="1200" dirty="0" smtClean="0">
                <a:latin typeface="Palatino Linotype"/>
                <a:cs typeface="Times New Roman" pitchFamily="18" charset="0"/>
              </a:rPr>
              <a:t>Рост заработной платы работников крупных и средних предприятий и некоммерческих организаций в 2021 году наблюдался  во всех муниципальных образованиях Смоленской области, кроме </a:t>
            </a:r>
            <a:r>
              <a:rPr lang="ru-RU" sz="1200" dirty="0" err="1" smtClean="0">
                <a:latin typeface="Palatino Linotype"/>
                <a:cs typeface="Times New Roman" pitchFamily="18" charset="0"/>
              </a:rPr>
              <a:t>Кардымовского</a:t>
            </a:r>
            <a:r>
              <a:rPr lang="ru-RU" sz="1200" dirty="0" smtClean="0">
                <a:latin typeface="Palatino Linotype"/>
                <a:cs typeface="Times New Roman" pitchFamily="18" charset="0"/>
              </a:rPr>
              <a:t> района.  Высокие темпы роста отмечены в Демидовском (111,1%), </a:t>
            </a:r>
            <a:r>
              <a:rPr lang="ru-RU" sz="1200" dirty="0" err="1" smtClean="0">
                <a:latin typeface="Palatino Linotype"/>
                <a:cs typeface="Times New Roman" pitchFamily="18" charset="0"/>
              </a:rPr>
              <a:t>Рославльском</a:t>
            </a:r>
            <a:r>
              <a:rPr lang="ru-RU" sz="1200" dirty="0" smtClean="0">
                <a:latin typeface="Palatino Linotype"/>
                <a:cs typeface="Times New Roman" pitchFamily="18" charset="0"/>
              </a:rPr>
              <a:t> (110,3%), </a:t>
            </a:r>
            <a:r>
              <a:rPr lang="ru-RU" sz="1200" dirty="0" err="1" smtClean="0">
                <a:latin typeface="Palatino Linotype"/>
                <a:cs typeface="Times New Roman" pitchFamily="18" charset="0"/>
              </a:rPr>
              <a:t>Гагаринском</a:t>
            </a:r>
            <a:r>
              <a:rPr lang="ru-RU" sz="1200" dirty="0" smtClean="0">
                <a:latin typeface="Palatino Linotype"/>
                <a:cs typeface="Times New Roman" pitchFamily="18" charset="0"/>
              </a:rPr>
              <a:t> (110%) районах.</a:t>
            </a:r>
          </a:p>
          <a:p>
            <a:pPr lvl="0" indent="14288" algn="just">
              <a:lnSpc>
                <a:spcPct val="105000"/>
              </a:lnSpc>
              <a:spcBef>
                <a:spcPct val="20000"/>
              </a:spcBef>
              <a:buClr>
                <a:srgbClr val="93A299"/>
              </a:buClr>
              <a:buSzPct val="70000"/>
              <a:buFont typeface="Wingdings 2"/>
              <a:buChar char=""/>
            </a:pPr>
            <a:r>
              <a:rPr lang="ru-RU" sz="1200" dirty="0" smtClean="0">
                <a:latin typeface="Palatino Linotype"/>
                <a:cs typeface="Times New Roman" pitchFamily="18" charset="0"/>
              </a:rPr>
              <a:t>Наиболее высокая заработанная плата работников крупных и средних предприятий и некоммерческих организаций в 2021 году сложилась в городах Десногорске (</a:t>
            </a:r>
            <a:r>
              <a:rPr lang="ru-RU" sz="1200" dirty="0" smtClean="0">
                <a:latin typeface="Palatino Linotype"/>
              </a:rPr>
              <a:t>58 201 руб.) </a:t>
            </a:r>
            <a:r>
              <a:rPr lang="ru-RU" sz="1200" dirty="0" smtClean="0">
                <a:latin typeface="Palatino Linotype"/>
                <a:cs typeface="Times New Roman" pitchFamily="18" charset="0"/>
              </a:rPr>
              <a:t>и Смоленске (42 482,1 руб.), а также в Гагаринском (44 136,1 </a:t>
            </a:r>
            <a:r>
              <a:rPr lang="ru-RU" sz="1200" dirty="0">
                <a:latin typeface="Palatino Linotype"/>
                <a:cs typeface="Times New Roman" pitchFamily="18" charset="0"/>
              </a:rPr>
              <a:t>руб</a:t>
            </a:r>
            <a:r>
              <a:rPr lang="ru-RU" sz="1200" dirty="0" smtClean="0">
                <a:latin typeface="Palatino Linotype"/>
                <a:cs typeface="Times New Roman" pitchFamily="18" charset="0"/>
              </a:rPr>
              <a:t>.), Холм-Жирковском (40 411,2 </a:t>
            </a:r>
            <a:r>
              <a:rPr lang="ru-RU" sz="1200" dirty="0">
                <a:latin typeface="Palatino Linotype"/>
                <a:cs typeface="Times New Roman" pitchFamily="18" charset="0"/>
              </a:rPr>
              <a:t>руб</a:t>
            </a:r>
            <a:r>
              <a:rPr lang="ru-RU" sz="1200" dirty="0" smtClean="0">
                <a:latin typeface="Palatino Linotype"/>
                <a:cs typeface="Times New Roman" pitchFamily="18" charset="0"/>
              </a:rPr>
              <a:t>.) и Дорогобужском (40 293,3) муниципальных районах.</a:t>
            </a:r>
          </a:p>
          <a:p>
            <a:pPr lvl="0" indent="14288" algn="just">
              <a:lnSpc>
                <a:spcPct val="105000"/>
              </a:lnSpc>
              <a:spcBef>
                <a:spcPct val="20000"/>
              </a:spcBef>
              <a:buClr>
                <a:srgbClr val="93A299"/>
              </a:buClr>
              <a:buSzPct val="70000"/>
              <a:buFont typeface="Wingdings 2"/>
              <a:buChar char=""/>
            </a:pPr>
            <a:r>
              <a:rPr lang="ru-RU" sz="1200" dirty="0" smtClean="0">
                <a:latin typeface="Palatino Linotype"/>
                <a:cs typeface="Times New Roman" pitchFamily="18" charset="0"/>
              </a:rPr>
              <a:t> Самый низкий уровень оплаты труда − сложился в </a:t>
            </a:r>
            <a:r>
              <a:rPr lang="ru-RU" sz="1200" dirty="0" err="1" smtClean="0">
                <a:latin typeface="Palatino Linotype"/>
              </a:rPr>
              <a:t>Новодугинском</a:t>
            </a:r>
            <a:r>
              <a:rPr lang="ru-RU" sz="1200" dirty="0" smtClean="0">
                <a:latin typeface="Palatino Linotype"/>
              </a:rPr>
              <a:t> </a:t>
            </a:r>
            <a:r>
              <a:rPr lang="ru-RU" sz="1200" dirty="0" smtClean="0">
                <a:latin typeface="Palatino Linotype"/>
                <a:cs typeface="Times New Roman" pitchFamily="18" charset="0"/>
              </a:rPr>
              <a:t>(</a:t>
            </a:r>
            <a:r>
              <a:rPr lang="ru-RU" sz="1200" dirty="0" smtClean="0">
                <a:latin typeface="Palatino Linotype"/>
              </a:rPr>
              <a:t>26 741,7 </a:t>
            </a:r>
            <a:r>
              <a:rPr lang="ru-RU" sz="1200" dirty="0" smtClean="0">
                <a:latin typeface="Palatino Linotype"/>
                <a:cs typeface="Times New Roman" pitchFamily="18" charset="0"/>
              </a:rPr>
              <a:t>руб.) и в </a:t>
            </a:r>
            <a:r>
              <a:rPr lang="ru-RU" sz="1200" dirty="0" err="1" smtClean="0">
                <a:latin typeface="Palatino Linotype"/>
                <a:cs typeface="Times New Roman" pitchFamily="18" charset="0"/>
              </a:rPr>
              <a:t>Шумячском</a:t>
            </a:r>
            <a:r>
              <a:rPr lang="ru-RU" sz="1200" dirty="0" smtClean="0">
                <a:latin typeface="Palatino Linotype"/>
                <a:cs typeface="Times New Roman" pitchFamily="18" charset="0"/>
              </a:rPr>
              <a:t> (27 008,4 руб.) районах. Одной из основных причин низкого уровня заработной платы в отдельных районах является высокий уровень безработицы, а также превалирование видов деятельности с более низкой заработной платой.</a:t>
            </a:r>
          </a:p>
          <a:p>
            <a:pPr lvl="0" indent="14288" algn="just">
              <a:lnSpc>
                <a:spcPct val="105000"/>
              </a:lnSpc>
              <a:spcBef>
                <a:spcPct val="20000"/>
              </a:spcBef>
              <a:buClr>
                <a:srgbClr val="93A299"/>
              </a:buClr>
              <a:buSzPct val="70000"/>
              <a:buFont typeface="Wingdings 2"/>
              <a:buChar char=""/>
            </a:pPr>
            <a:endParaRPr lang="ru-RU" sz="900" dirty="0">
              <a:solidFill>
                <a:prstClr val="black"/>
              </a:solidFill>
              <a:latin typeface="Palatino Linotype"/>
              <a:cs typeface="Times New Roman" pitchFamily="18" charset="0"/>
            </a:endParaRP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947495696"/>
              </p:ext>
            </p:extLst>
          </p:nvPr>
        </p:nvGraphicFramePr>
        <p:xfrm>
          <a:off x="251520" y="4077072"/>
          <a:ext cx="864096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b="1" i="1" dirty="0" smtClean="0">
                <a:solidFill>
                  <a:prstClr val="black"/>
                </a:solidFill>
                <a:latin typeface="Palatino Linotype"/>
                <a:cs typeface="Times New Roman" pitchFamily="18" charset="0"/>
              </a:rPr>
              <a:t>Заработная плата  работников муниципальных дошкольных учреждений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8640960" cy="2592288"/>
          </a:xfrm>
          <a:noFill/>
        </p:spPr>
        <p:txBody>
          <a:bodyPr>
            <a:normAutofit/>
          </a:bodyPr>
          <a:lstStyle/>
          <a:p>
            <a:pPr marL="0" indent="14288"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Среднемесячная </a:t>
            </a:r>
            <a:r>
              <a:rPr lang="ru-RU" sz="14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зарплата работников муниципальных дошкольных образовательных учреждений  в 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2021 </a:t>
            </a:r>
            <a:r>
              <a:rPr lang="ru-RU" sz="14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году  варьируется от максимальной –  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24,1 </a:t>
            </a:r>
            <a:r>
              <a:rPr lang="ru-RU" sz="14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тыс. рублей в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Новодугинском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районе, до минимальной – 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18,2 </a:t>
            </a:r>
            <a:r>
              <a:rPr lang="ru-RU" sz="14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тыс. рублей - в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Ельнинском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районе</a:t>
            </a:r>
            <a:r>
              <a:rPr lang="ru-RU" sz="14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.</a:t>
            </a:r>
          </a:p>
          <a:p>
            <a:pPr marL="0" indent="14288"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В разрезе муниципалитетов динамика зарплаты работников муниципальных дошкольных образовательных учреждений сложилась неравномерно: от 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81% (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Велижский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район) </a:t>
            </a:r>
            <a:r>
              <a:rPr lang="ru-RU" sz="14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до 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116,2% (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Кардымовский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район</a:t>
            </a:r>
            <a:r>
              <a:rPr lang="ru-RU" sz="14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). </a:t>
            </a:r>
          </a:p>
          <a:p>
            <a:pPr marL="0" indent="14288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В 2021 году по сравнению с 2020 годом рост зарплаты отмечен во всех муниципальных районах и городских округах, кроме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Велижского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района (наибольший рост в районах: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Кардымовском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– 116,2%,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Темкинском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– 112,5%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).  </a:t>
            </a:r>
            <a:endParaRPr lang="ru-RU" sz="14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14047690"/>
              </p:ext>
            </p:extLst>
          </p:nvPr>
        </p:nvGraphicFramePr>
        <p:xfrm>
          <a:off x="107504" y="3751500"/>
          <a:ext cx="888409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b="1" i="1" dirty="0" smtClean="0">
                <a:solidFill>
                  <a:prstClr val="black"/>
                </a:solidFill>
                <a:latin typeface="Palatino Linotype"/>
              </a:rPr>
              <a:t>Заработная плата  работников  муниципальных  общеобразовательных  учреждений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8712968" cy="2448272"/>
          </a:xfrm>
          <a:noFill/>
        </p:spPr>
        <p:txBody>
          <a:bodyPr>
            <a:noAutofit/>
          </a:bodyPr>
          <a:lstStyle/>
          <a:p>
            <a:pPr marL="0" indent="14288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Среднемесячная зарплата работников муниципальных общеобразовательных учреждений в 2021 году  варьируется от максимальной –  30,2 тыс. рублей в городе Смоленск, до минимальной – 23,9 тыс. рублей в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Духовщинском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районе. </a:t>
            </a:r>
          </a:p>
          <a:p>
            <a:pPr marL="0" indent="14288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В 2021 году по сравнению с 2020 годом рост заработной платы работников муниципальных общеобразовательных учреждений</a:t>
            </a:r>
            <a:r>
              <a:rPr lang="ru-RU" sz="1600" b="1" i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произошел во всех районах и в городских округах области.</a:t>
            </a:r>
          </a:p>
          <a:p>
            <a:pPr marL="0" indent="14288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Наиболее значительный темп роста заработной платы в данной сфере отмечен в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Велижском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районе 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(114,0%) и городе Десногорске (112,4%).</a:t>
            </a: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60377264"/>
              </p:ext>
            </p:extLst>
          </p:nvPr>
        </p:nvGraphicFramePr>
        <p:xfrm>
          <a:off x="251520" y="3429000"/>
          <a:ext cx="8452048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effectLst>
                  <a:reflection blurRad="12700" stA="48000" endA="300" endPos="55000" dir="5400000" sy="-90000" algn="bl"/>
                </a:effectLst>
                <a:latin typeface="Palatino Linotype"/>
              </a:rPr>
              <a:t>Заработная плата учителей муниципальных общеобразовательных учреждений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8208912" cy="2448272"/>
          </a:xfrm>
        </p:spPr>
        <p:txBody>
          <a:bodyPr>
            <a:normAutofit fontScale="55000" lnSpcReduction="20000"/>
          </a:bodyPr>
          <a:lstStyle/>
          <a:p>
            <a:pPr marL="0" indent="14288" algn="just"/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</a:rPr>
              <a:t>За 2021 год средняя заработная плата учителей муниципальных общеобразовательных учреждений Смоленской области составила 30 118 рубля и уменьшилась по сравнению с прошлым годом на 1,1%.</a:t>
            </a:r>
          </a:p>
          <a:p>
            <a:pPr marL="0" indent="14288" algn="just"/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Среднемесячная зарплата учителей муниципальных общеобразовательных учреждений в 2021 году  варьировалась от максимальной –  38,6 тыс. рублей в </a:t>
            </a:r>
            <a:r>
              <a:rPr lang="ru-RU" sz="29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Темкинском</a:t>
            </a:r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районе, до минимальной – 30,2 тыс. рублей в </a:t>
            </a:r>
            <a:r>
              <a:rPr lang="ru-RU" sz="29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Монастырщинском</a:t>
            </a:r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районе.</a:t>
            </a:r>
            <a:endParaRPr lang="ru-RU" sz="29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marL="0" indent="14288" algn="just"/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</a:rPr>
              <a:t> В 2021 году заработная плата учителей общеобразовательных  учреждений выросла во всех муниципальных образованиях Смоленской области, кроме </a:t>
            </a:r>
            <a:r>
              <a:rPr lang="ru-RU" sz="2900" dirty="0" err="1" smtClean="0">
                <a:solidFill>
                  <a:schemeClr val="tx1"/>
                </a:solidFill>
                <a:latin typeface="Palatino Linotype" pitchFamily="18" charset="0"/>
              </a:rPr>
              <a:t>Починковского</a:t>
            </a:r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</a:rPr>
              <a:t> районе. Наиболее значительный темп роста заработной платы в данной сфере отмечен в </a:t>
            </a:r>
            <a:r>
              <a:rPr lang="ru-RU" sz="2900" dirty="0" err="1" smtClean="0">
                <a:solidFill>
                  <a:schemeClr val="tx1"/>
                </a:solidFill>
                <a:latin typeface="Palatino Linotype" pitchFamily="18" charset="0"/>
              </a:rPr>
              <a:t>Руднянском</a:t>
            </a:r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</a:rPr>
              <a:t> (120,8%) и </a:t>
            </a:r>
            <a:r>
              <a:rPr lang="ru-RU" sz="2900" dirty="0" err="1" smtClean="0">
                <a:solidFill>
                  <a:schemeClr val="tx1"/>
                </a:solidFill>
                <a:latin typeface="Palatino Linotype" pitchFamily="18" charset="0"/>
              </a:rPr>
              <a:t>Ельнинском</a:t>
            </a:r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</a:rPr>
              <a:t> (119,3%) районах. </a:t>
            </a:r>
            <a:endParaRPr lang="ru-RU" sz="2900" dirty="0" smtClean="0">
              <a:solidFill>
                <a:schemeClr val="tx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5193533"/>
              </p:ext>
            </p:extLst>
          </p:nvPr>
        </p:nvGraphicFramePr>
        <p:xfrm>
          <a:off x="395536" y="3429000"/>
          <a:ext cx="830803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Palatino Linotype"/>
              </a:rPr>
              <a:t>Заработная  плата  работников  муниципальных  учреждений  культуры  и искусства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8280920" cy="2736304"/>
          </a:xfrm>
        </p:spPr>
        <p:txBody>
          <a:bodyPr>
            <a:normAutofit fontScale="55000" lnSpcReduction="20000"/>
          </a:bodyPr>
          <a:lstStyle/>
          <a:p>
            <a:pPr marL="0" indent="14288" algn="just"/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</a:rPr>
              <a:t>Среднемесячная заработная плата работников в области культуры, в организациях государственной и муниципальной форм собственности, в среднем по Смоленской области в 2021 году – 30 495 рублей и увеличилась по сравнению с прошлым годом на 5,5%.</a:t>
            </a:r>
          </a:p>
          <a:p>
            <a:pPr marL="0" indent="14288" algn="just"/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</a:rPr>
              <a:t>Заработная плата работников муниципальных учреждений культуры и искусства </a:t>
            </a:r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в 2021 году  варьировалась от максимальной –  34,2 тыс. рублей в городе Смоленске, до минимальной –</a:t>
            </a:r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25,5</a:t>
            </a:r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</a:rPr>
              <a:t> тыс. рублей в </a:t>
            </a:r>
            <a:r>
              <a:rPr lang="ru-RU" sz="2900" dirty="0" err="1" smtClean="0">
                <a:solidFill>
                  <a:schemeClr val="tx1"/>
                </a:solidFill>
                <a:latin typeface="Palatino Linotype" pitchFamily="18" charset="0"/>
              </a:rPr>
              <a:t>Сафоновском</a:t>
            </a:r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</a:rPr>
              <a:t> районе.</a:t>
            </a:r>
          </a:p>
          <a:p>
            <a:pPr marL="0" indent="14288" algn="just"/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</a:rPr>
              <a:t>В 2021 году заработная плата </a:t>
            </a:r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работников муниципальных учреждений культуры и искусства </a:t>
            </a:r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</a:rPr>
              <a:t>выросла во всех муниципальных образованиях Смоленской области. Наиболее значительный темп роста заработной платы в данной сфере отмечен в </a:t>
            </a:r>
            <a:r>
              <a:rPr lang="ru-RU" sz="2900" dirty="0" err="1" smtClean="0">
                <a:solidFill>
                  <a:schemeClr val="tx1"/>
                </a:solidFill>
                <a:latin typeface="Palatino Linotype" pitchFamily="18" charset="0"/>
              </a:rPr>
              <a:t>Рославльском</a:t>
            </a:r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</a:rPr>
              <a:t> (108,0%) и </a:t>
            </a:r>
            <a:r>
              <a:rPr lang="ru-RU" sz="2900" dirty="0" err="1" smtClean="0">
                <a:solidFill>
                  <a:schemeClr val="tx1"/>
                </a:solidFill>
                <a:latin typeface="Palatino Linotype" pitchFamily="18" charset="0"/>
              </a:rPr>
              <a:t>Духовщинском</a:t>
            </a:r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</a:rPr>
              <a:t> (107,1%) районах. </a:t>
            </a:r>
            <a:endParaRPr lang="ru-RU" sz="29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70807838"/>
              </p:ext>
            </p:extLst>
          </p:nvPr>
        </p:nvGraphicFramePr>
        <p:xfrm>
          <a:off x="179512" y="3789040"/>
          <a:ext cx="885698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b="1" i="1" dirty="0" smtClean="0">
                <a:solidFill>
                  <a:prstClr val="black"/>
                </a:solidFill>
                <a:latin typeface="Palatino Linotype"/>
              </a:rPr>
              <a:t>Заработная плата работников  муниципальных  учреждений физической культуры и спорта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8352928" cy="2952328"/>
          </a:xfrm>
          <a:noFill/>
        </p:spPr>
        <p:txBody>
          <a:bodyPr>
            <a:normAutofit fontScale="55000" lnSpcReduction="20000"/>
          </a:bodyPr>
          <a:lstStyle/>
          <a:p>
            <a:pPr marL="0" indent="19050" algn="just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В 4 </a:t>
            </a:r>
            <a:r>
              <a:rPr lang="ru-RU" dirty="0">
                <a:solidFill>
                  <a:schemeClr val="tx1"/>
                </a:solidFill>
                <a:latin typeface="Palatino Linotype" pitchFamily="18" charset="0"/>
              </a:rPr>
              <a:t>районах области (</a:t>
            </a:r>
            <a:r>
              <a:rPr lang="ru-RU" dirty="0" err="1">
                <a:solidFill>
                  <a:schemeClr val="tx1"/>
                </a:solidFill>
                <a:latin typeface="Palatino Linotype" pitchFamily="18" charset="0"/>
              </a:rPr>
              <a:t>Духовщинском</a:t>
            </a:r>
            <a:r>
              <a:rPr lang="ru-RU" dirty="0">
                <a:solidFill>
                  <a:schemeClr val="tx1"/>
                </a:solidFill>
                <a:latin typeface="Palatino Linotype" pitchFamily="18" charset="0"/>
              </a:rPr>
              <a:t>, Шумячском, 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Ершичском, Угранском) </a:t>
            </a:r>
            <a:r>
              <a:rPr lang="ru-RU" dirty="0">
                <a:solidFill>
                  <a:schemeClr val="tx1"/>
                </a:solidFill>
                <a:latin typeface="Palatino Linotype" pitchFamily="18" charset="0"/>
              </a:rPr>
              <a:t>муниципальные учреждения физической культуры и спорта отсутствуют.</a:t>
            </a:r>
          </a:p>
          <a:p>
            <a:pPr marL="0" indent="19050" algn="just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Наиболее высокая заработная плата работников муниципальных учреждений физической культуры и спорта в 2021 году сложилась в Холм-Жирковском районе (29,0 тыс.руб.) и Дорогобужском (27,3 тыс. руб.) муниципальных образованиях и в городском округе Смоленске (28,5 тыс. руб.). </a:t>
            </a:r>
          </a:p>
          <a:p>
            <a:pPr marL="0" indent="19050" algn="just">
              <a:spcBef>
                <a:spcPts val="0"/>
              </a:spcBef>
            </a:pP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В 2021 году заработная плата работников муниципальных учреждений физической культуры и спорта выросла во 21 муниципальных образованиях Смоленской области. Наиболее значительный темп роста заработной платы в данной сфере отмечен в Холм-Жирковском районе (45,7%). Уровень заработной платы работников  муниципальных учреждений физической культуры и спорта снизился в </a:t>
            </a:r>
            <a:r>
              <a:rPr lang="ru-RU" sz="2700" dirty="0" err="1" smtClean="0">
                <a:solidFill>
                  <a:schemeClr val="tx1"/>
                </a:solidFill>
                <a:latin typeface="Palatino Linotype" pitchFamily="18" charset="0"/>
              </a:rPr>
              <a:t>Сычевском</a:t>
            </a: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 районе на 3,8%, </a:t>
            </a:r>
            <a:r>
              <a:rPr lang="ru-RU" sz="2700" dirty="0" err="1" smtClean="0">
                <a:solidFill>
                  <a:schemeClr val="tx1"/>
                </a:solidFill>
                <a:latin typeface="Palatino Linotype" pitchFamily="18" charset="0"/>
              </a:rPr>
              <a:t>Руднянском</a:t>
            </a: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 районе на 39,8% по сравнению с 2020 годом.</a:t>
            </a: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78100563"/>
              </p:ext>
            </p:extLst>
          </p:nvPr>
        </p:nvGraphicFramePr>
        <p:xfrm>
          <a:off x="251520" y="3789040"/>
          <a:ext cx="8496944" cy="2956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2) Дошкольное образование</a:t>
            </a:r>
            <a:br>
              <a:rPr lang="ru-RU" sz="1400" b="1" dirty="0" smtClean="0">
                <a:solidFill>
                  <a:prstClr val="black"/>
                </a:solidFill>
                <a:latin typeface="Palatino Linotype"/>
              </a:rPr>
            </a:b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Palatino Linotype"/>
              </a:rPr>
            </a:b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Доля детей в возрасте 1 - 6 лет, получающих дошкольную образовательную услугу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608512" cy="5544616"/>
          </a:xfrm>
          <a:noFill/>
        </p:spPr>
        <p:txBody>
          <a:bodyPr>
            <a:normAutofit fontScale="25000" lnSpcReduction="20000"/>
          </a:bodyPr>
          <a:lstStyle/>
          <a:p>
            <a:pPr marL="0" indent="19050" algn="just"/>
            <a:r>
              <a:rPr lang="ru-RU" sz="5600" dirty="0" smtClean="0">
                <a:solidFill>
                  <a:schemeClr val="tx1"/>
                </a:solidFill>
                <a:latin typeface="Palatino Linotype" pitchFamily="18" charset="0"/>
              </a:rPr>
              <a:t>В 2021 году в Смоленской области функционировала 274 образовательных организаций, реализующих программы дошкольного образования. </a:t>
            </a:r>
          </a:p>
          <a:p>
            <a:pPr marL="0" indent="19050" algn="just"/>
            <a:r>
              <a:rPr lang="ru-RU" sz="5600" dirty="0" smtClean="0">
                <a:solidFill>
                  <a:schemeClr val="tx1"/>
                </a:solidFill>
                <a:latin typeface="Palatino Linotype" pitchFamily="18" charset="0"/>
              </a:rPr>
              <a:t>По состоянию на 01.01.2022 в Смоленской области получают дошкольное образование 38,1 тыс. человек, что на 4,3% меньше по сравнению с </a:t>
            </a:r>
            <a:br>
              <a:rPr lang="ru-RU" sz="5600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sz="5600" dirty="0" smtClean="0">
                <a:solidFill>
                  <a:schemeClr val="tx1"/>
                </a:solidFill>
                <a:latin typeface="Palatino Linotype" pitchFamily="18" charset="0"/>
              </a:rPr>
              <a:t>2020 годом.</a:t>
            </a:r>
          </a:p>
          <a:p>
            <a:pPr marL="0" indent="19050" algn="just"/>
            <a:r>
              <a:rPr lang="ru-RU" sz="5600" dirty="0" smtClean="0">
                <a:solidFill>
                  <a:schemeClr val="tx1"/>
                </a:solidFill>
                <a:latin typeface="Palatino Linotype" pitchFamily="18" charset="0"/>
              </a:rPr>
              <a:t>В 2021 году в г. Смоленске приобретено здание детского сада в микрорайоне Соловьиная роща. Данный объект позволит повысить доступность дошкольного образования для детей от 1,5 до 3 лет путем создания дополнительных 150 мест. </a:t>
            </a:r>
          </a:p>
          <a:p>
            <a:pPr marL="0" indent="19050" algn="just"/>
            <a:r>
              <a:rPr lang="ru-RU" sz="5600" dirty="0" smtClean="0">
                <a:solidFill>
                  <a:schemeClr val="tx1"/>
                </a:solidFill>
                <a:latin typeface="Palatino Linotype" pitchFamily="18" charset="0"/>
              </a:rPr>
              <a:t>В 2021 году охват детей дошкольными образовательными организациями, в процентах от численности детей соответствующего возраста увеличился в 13</a:t>
            </a:r>
            <a:r>
              <a:rPr lang="en-US" sz="56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5600" dirty="0" smtClean="0">
                <a:solidFill>
                  <a:schemeClr val="tx1"/>
                </a:solidFill>
                <a:latin typeface="Palatino Linotype" pitchFamily="18" charset="0"/>
              </a:rPr>
              <a:t>муниципальных образованиях  области (в 2020 г. – в 9 районе). </a:t>
            </a:r>
          </a:p>
          <a:p>
            <a:pPr marL="0" indent="19050" algn="just"/>
            <a:r>
              <a:rPr lang="ru-RU" sz="5600" dirty="0" smtClean="0">
                <a:solidFill>
                  <a:schemeClr val="tx1"/>
                </a:solidFill>
                <a:latin typeface="Palatino Linotype" pitchFamily="18" charset="0"/>
              </a:rPr>
              <a:t>Наибольший рост отмечен в </a:t>
            </a:r>
            <a:r>
              <a:rPr lang="ru-RU" sz="5600" dirty="0" err="1" smtClean="0">
                <a:solidFill>
                  <a:schemeClr val="tx1"/>
                </a:solidFill>
                <a:latin typeface="Palatino Linotype" pitchFamily="18" charset="0"/>
              </a:rPr>
              <a:t>Ельнинском</a:t>
            </a:r>
            <a:r>
              <a:rPr lang="ru-RU" sz="5600" dirty="0" smtClean="0">
                <a:solidFill>
                  <a:schemeClr val="tx1"/>
                </a:solidFill>
                <a:latin typeface="Palatino Linotype" pitchFamily="18" charset="0"/>
              </a:rPr>
              <a:t> (на </a:t>
            </a:r>
            <a:br>
              <a:rPr lang="ru-RU" sz="5600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sz="5600" dirty="0" smtClean="0">
                <a:solidFill>
                  <a:schemeClr val="tx1"/>
                </a:solidFill>
                <a:latin typeface="Palatino Linotype" pitchFamily="18" charset="0"/>
              </a:rPr>
              <a:t>15,3 п.п.), Демидовском (на 13 п.п.) районах, наибольшее снижение отмечено – в </a:t>
            </a:r>
            <a:r>
              <a:rPr lang="ru-RU" sz="5600" dirty="0" err="1" smtClean="0">
                <a:solidFill>
                  <a:schemeClr val="tx1"/>
                </a:solidFill>
                <a:latin typeface="Palatino Linotype" pitchFamily="18" charset="0"/>
              </a:rPr>
              <a:t>Духовщинском</a:t>
            </a:r>
            <a:r>
              <a:rPr lang="ru-RU" sz="5600" dirty="0" smtClean="0">
                <a:solidFill>
                  <a:schemeClr val="tx1"/>
                </a:solidFill>
                <a:latin typeface="Palatino Linotype" pitchFamily="18" charset="0"/>
              </a:rPr>
              <a:t> районе (на 15,9 п.п.)</a:t>
            </a:r>
            <a:r>
              <a:rPr lang="en-US" sz="5600" dirty="0" smtClean="0">
                <a:solidFill>
                  <a:schemeClr val="tx1"/>
                </a:solidFill>
                <a:latin typeface="Palatino Linotype" pitchFamily="18" charset="0"/>
              </a:rPr>
              <a:t>.</a:t>
            </a:r>
            <a:endParaRPr lang="ru-RU" sz="56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marL="0" indent="19050" algn="just"/>
            <a:endParaRPr lang="ru-RU" sz="8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7848000" y="5040000"/>
            <a:ext cx="1516293" cy="1044401"/>
            <a:chOff x="7880008" y="5073615"/>
            <a:chExt cx="1516293" cy="1044401"/>
          </a:xfrm>
          <a:noFill/>
        </p:grpSpPr>
        <p:sp>
          <p:nvSpPr>
            <p:cNvPr id="6" name="Прямоугольник 5"/>
            <p:cNvSpPr/>
            <p:nvPr/>
          </p:nvSpPr>
          <p:spPr>
            <a:xfrm>
              <a:off x="7880008" y="5073615"/>
              <a:ext cx="1169464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более 72,1%</a:t>
              </a:r>
              <a:endParaRPr lang="ru-RU" sz="11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880008" y="5856406"/>
              <a:ext cx="1175059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менее 49,0%</a:t>
              </a:r>
              <a:endParaRPr lang="ru-RU" sz="11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87427" y="5335225"/>
              <a:ext cx="1508874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60% </a:t>
              </a:r>
              <a:r>
                <a:rPr lang="ru-RU" sz="1100" dirty="0"/>
                <a:t>до </a:t>
              </a:r>
              <a:r>
                <a:rPr lang="ru-RU" sz="1100" dirty="0" smtClean="0"/>
                <a:t>67%</a:t>
              </a:r>
              <a:endParaRPr lang="ru-RU" sz="11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880008" y="5604297"/>
              <a:ext cx="1389000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50,8% до 57,1%</a:t>
              </a:r>
              <a:endParaRPr lang="ru-RU" sz="1100" dirty="0"/>
            </a:p>
          </p:txBody>
        </p:sp>
      </p:grpSp>
      <p:pic>
        <p:nvPicPr>
          <p:cNvPr id="1026" name="Picture 2" descr="D:\Downlds\!Шаблон без заливки!!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1772816"/>
            <a:ext cx="4343400" cy="4311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effectLst>
                  <a:reflection blurRad="12700" stA="48000" endA="300" endPos="55000" dir="5400000" sy="-90000" algn="bl"/>
                </a:effectLst>
              </a:rPr>
              <a:t>Общая информация о городских округах и муниципальных районах СМОЛЕНСКОЙ ОБЛАСТИ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43941648"/>
              </p:ext>
            </p:extLst>
          </p:nvPr>
        </p:nvGraphicFramePr>
        <p:xfrm>
          <a:off x="323528" y="1124744"/>
          <a:ext cx="8686800" cy="562935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64807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latin typeface="+mn-lt"/>
                        </a:rPr>
                        <a:t>Наименование </a:t>
                      </a:r>
                      <a:endParaRPr lang="ru-RU" sz="1050" u="none" strike="noStrike" dirty="0" smtClean="0">
                        <a:latin typeface="+mn-lt"/>
                      </a:endParaRPr>
                    </a:p>
                    <a:p>
                      <a:pPr algn="ctr" rtl="0" fontAlgn="b"/>
                      <a:r>
                        <a:rPr lang="ru-RU" sz="1050" u="none" strike="noStrike" dirty="0" smtClean="0">
                          <a:latin typeface="+mn-lt"/>
                        </a:rPr>
                        <a:t>муниципального </a:t>
                      </a:r>
                      <a:r>
                        <a:rPr lang="ru-RU" sz="1050" u="none" strike="noStrike" dirty="0">
                          <a:latin typeface="+mn-lt"/>
                        </a:rPr>
                        <a:t>района</a:t>
                      </a:r>
                      <a:endParaRPr lang="ru-RU" sz="1050" b="0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latin typeface="+mn-lt"/>
                        </a:rPr>
                        <a:t>Среднегодовая численность постоянного населения в отчетном году, тыс. чел.</a:t>
                      </a:r>
                      <a:endParaRPr lang="ru-RU" sz="1050" b="0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latin typeface="+mn-lt"/>
                        </a:rPr>
                        <a:t>Административный центр муниципального района</a:t>
                      </a:r>
                      <a:endParaRPr lang="ru-RU" sz="1050" b="0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latin typeface="+mn-lt"/>
                        </a:rPr>
                        <a:t>Информация о размещении доклада главы в сети «Интернет»  (адрес официального сайта муниципального образования)*</a:t>
                      </a:r>
                      <a:endParaRPr lang="ru-RU" sz="1050" b="0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Велижский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9,980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Велиж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https://velizh.admin-smolensk.ru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Вяземский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73,627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г. Вязьма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https://vyazma.ru/index.php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Гагаринский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43,977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Гагарин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https://</a:t>
                      </a:r>
                      <a:r>
                        <a:rPr lang="ru-RU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гагаринадмин67.рф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Глинковский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3,938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с. Глинка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https://glinka.admin-smolensk.ru/deyatelnost/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Демидовский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10,930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Демидов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demidov.admin-smolensk.ru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Дорогобужский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24,316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Дорогобуж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dorogobyzh.admin-smolensk.ru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Духовщинский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14,121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Духовщина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duhov.admin-smolensk.ru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Ельнинский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11,934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Ельня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elnya-admin.admin-smolensk.ru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Ершичский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5,537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с. Ершичи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ershichadm.admin-smolensk.ru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Кардымовский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12,064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пгт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Кардымово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econ.kardymovo.ru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Краснинский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11,545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пгт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Красный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krasniy.admin-smolensk.ru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Монастырщинский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8,478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пгт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Монастырщина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monast.admin-smolensk.ru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Новодугинский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8,564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пгт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Новодугино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novodugino.admin-smolensk.ru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Починковский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28,459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Починок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https://pochinok.admin-smolensk.ru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76885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41248"/>
          </a:xfrm>
        </p:spPr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Palatino Linotype"/>
              </a:rPr>
              <a:t>Доля детей в возрасте от одного года до шести лет, состоящих на учете для определения в муниципальные дошкольные образовательные учреждения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1052736"/>
            <a:ext cx="4680520" cy="5472608"/>
          </a:xfrm>
        </p:spPr>
        <p:txBody>
          <a:bodyPr>
            <a:noAutofit/>
          </a:bodyPr>
          <a:lstStyle/>
          <a:p>
            <a:pPr marL="0" indent="432000" algn="just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По состоянию на конец декабря 2021 года  в очереди на предоставление мест в дошкольные образовательные учреждения Смоленской области состоят 272 человека в возрасте от 0 до 7 лет, из них от 0 до 3 лет – 272 человека, от 3 до 7 лет – 0 человек.</a:t>
            </a:r>
          </a:p>
          <a:p>
            <a:pPr marL="0" indent="432000" algn="just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Отсутствует очередь на устройство в детские сады в 12 районах области (Дорогобужском,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Сафоновском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, Демидовском,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Починковском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Сычевском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, Шумячском,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Новодугинском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Темкинском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, Угранском,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Глинковском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, Хиславичском и Холм-Жирковском). Наибольшая доля  детей в  возрасте  от 1 до 6 лет отмечена в г. Смоленске – 19,5% (в 2020 г. – 23,3%), </a:t>
            </a:r>
            <a:r>
              <a:rPr lang="ru-RU" sz="1400" dirty="0" err="1">
                <a:solidFill>
                  <a:schemeClr val="tx1"/>
                </a:solidFill>
                <a:latin typeface="Palatino Linotype" pitchFamily="18" charset="0"/>
              </a:rPr>
              <a:t>Велижском</a:t>
            </a:r>
            <a:r>
              <a:rPr lang="ru-RU" sz="1400" dirty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– 13,1% (в 2020 г. – 14,6%).</a:t>
            </a:r>
          </a:p>
          <a:p>
            <a:pPr marL="0" indent="432000" algn="just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В  2021 году   снижение  показателя (положительная динамика) отмечено  в 11 муниципалитетах, наибольшее - в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Краснинском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районе (на 5,6 п.п.). Рост показателя наблюдался в 2 муниципальных районах: в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Кардымовском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(на 1 п.п.) и в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Рославльском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- на  0,2 п.п. В остальных муниципальных образованиях  показатели остались на </a:t>
            </a:r>
            <a:r>
              <a:rPr lang="ru-RU" sz="1400" smtClean="0">
                <a:solidFill>
                  <a:schemeClr val="tx1"/>
                </a:solidFill>
                <a:latin typeface="Palatino Linotype" pitchFamily="18" charset="0"/>
              </a:rPr>
              <a:t>уровне 2020 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года.</a:t>
            </a:r>
          </a:p>
        </p:txBody>
      </p:sp>
      <p:pic>
        <p:nvPicPr>
          <p:cNvPr id="2050" name="Picture 2" descr="D:\Downlds\!Шаблон без заливки!!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772816"/>
            <a:ext cx="4343237" cy="4311650"/>
          </a:xfrm>
          <a:prstGeom prst="rect">
            <a:avLst/>
          </a:prstGeom>
          <a:noFill/>
        </p:spPr>
      </p:pic>
      <p:grpSp>
        <p:nvGrpSpPr>
          <p:cNvPr id="4" name="Группа 11"/>
          <p:cNvGrpSpPr/>
          <p:nvPr/>
        </p:nvGrpSpPr>
        <p:grpSpPr>
          <a:xfrm>
            <a:off x="7848000" y="5040000"/>
            <a:ext cx="1516293" cy="1044401"/>
            <a:chOff x="7880008" y="5073615"/>
            <a:chExt cx="1516293" cy="1044401"/>
          </a:xfrm>
          <a:noFill/>
        </p:grpSpPr>
        <p:sp>
          <p:nvSpPr>
            <p:cNvPr id="13" name="Прямоугольник 12"/>
            <p:cNvSpPr/>
            <p:nvPr/>
          </p:nvSpPr>
          <p:spPr>
            <a:xfrm>
              <a:off x="7880008" y="5073615"/>
              <a:ext cx="1169464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более 9%</a:t>
              </a:r>
              <a:endParaRPr lang="ru-RU" sz="11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880008" y="5856406"/>
              <a:ext cx="1175059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0%</a:t>
              </a:r>
              <a:endParaRPr lang="ru-RU" sz="11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887427" y="5335225"/>
              <a:ext cx="1508874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5% </a:t>
              </a:r>
              <a:r>
                <a:rPr lang="ru-RU" sz="1100" dirty="0"/>
                <a:t>до </a:t>
              </a:r>
              <a:r>
                <a:rPr lang="ru-RU" sz="1100" dirty="0" smtClean="0"/>
                <a:t>6,1%</a:t>
              </a:r>
              <a:endParaRPr lang="ru-RU" sz="11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880008" y="5604297"/>
              <a:ext cx="1389000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0т 0,3% до 2,44%</a:t>
              </a:r>
              <a:endParaRPr lang="ru-RU" sz="1100" dirty="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41248"/>
          </a:xfrm>
        </p:spPr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Palatino Linotype"/>
              </a:rPr>
              <a:t>Доля муниципальных дошкольных образовательных учреждений, здания которых находятся в аварийном состоянии или требуют капитального ремонта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1052736"/>
            <a:ext cx="4680520" cy="5544616"/>
          </a:xfrm>
        </p:spPr>
        <p:txBody>
          <a:bodyPr>
            <a:noAutofit/>
          </a:bodyPr>
          <a:lstStyle/>
          <a:p>
            <a:pPr marL="0" indent="19050" algn="just"/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В 26 муниципальных образованиях области муниципальные дошкольные учреждения, здания которых находятся в аварийном состоянии или требуют капитального ремонта, отсутствуют.</a:t>
            </a:r>
          </a:p>
          <a:p>
            <a:pPr marL="0" indent="19050" algn="just"/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Снижение 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</a:rPr>
              <a:t>показателя, характеризующее эффективность деятельности ОМСУ, отмечено в 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городе Смоленске (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</a:rPr>
              <a:t>с 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3,7% 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</a:rPr>
              <a:t>до 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1,2%). </a:t>
            </a:r>
            <a:endParaRPr lang="ru-RU" sz="1600" dirty="0">
              <a:solidFill>
                <a:schemeClr val="tx1"/>
              </a:solidFill>
              <a:latin typeface="Palatino Linotype" pitchFamily="18" charset="0"/>
            </a:endParaRPr>
          </a:p>
          <a:p>
            <a:pPr marL="0" indent="19050" algn="just"/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Следует отметить, что ежегодно в рамках подготовки образовательных учреждений к новому учебному году происходит выполнение мероприятий по ремонту и реконструкции зданий дошкольных образовательных учреждений, что влечет за собой снижение данного показателя.</a:t>
            </a:r>
          </a:p>
        </p:txBody>
      </p:sp>
      <p:grpSp>
        <p:nvGrpSpPr>
          <p:cNvPr id="4" name="Группа 4"/>
          <p:cNvGrpSpPr/>
          <p:nvPr/>
        </p:nvGrpSpPr>
        <p:grpSpPr>
          <a:xfrm>
            <a:off x="7848000" y="5013176"/>
            <a:ext cx="1516293" cy="550044"/>
            <a:chOff x="7880008" y="5046791"/>
            <a:chExt cx="1516293" cy="550044"/>
          </a:xfrm>
          <a:noFill/>
        </p:grpSpPr>
        <p:sp>
          <p:nvSpPr>
            <p:cNvPr id="6" name="Прямоугольник 5"/>
            <p:cNvSpPr/>
            <p:nvPr/>
          </p:nvSpPr>
          <p:spPr>
            <a:xfrm>
              <a:off x="7880008" y="5073615"/>
              <a:ext cx="1169464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endParaRPr lang="ru-RU" sz="11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060392" y="5334823"/>
              <a:ext cx="1296000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0%</a:t>
              </a:r>
              <a:endParaRPr lang="ru-RU" sz="11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87427" y="5335225"/>
              <a:ext cx="1508874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endParaRPr lang="ru-RU" sz="11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988384" y="5046791"/>
              <a:ext cx="1404520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1,2%</a:t>
              </a:r>
              <a:endParaRPr lang="ru-RU" sz="1100" dirty="0"/>
            </a:p>
          </p:txBody>
        </p:sp>
      </p:grpSp>
      <p:pic>
        <p:nvPicPr>
          <p:cNvPr id="3075" name="Picture 3" descr="D:\Downlds\!Шаблон без заливки!!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1772816"/>
            <a:ext cx="4343237" cy="431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3) общее и дополнительное образование </a:t>
            </a:r>
            <a:br>
              <a:rPr lang="ru-RU" sz="1400" b="1" dirty="0" smtClean="0">
                <a:solidFill>
                  <a:prstClr val="black"/>
                </a:solidFill>
                <a:latin typeface="Palatino Linotype"/>
              </a:rPr>
            </a:b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Palatino Linotype"/>
              </a:rPr>
            </a:br>
            <a:r>
              <a:rPr lang="ru-RU" sz="1400" b="1" i="1" dirty="0" smtClean="0">
                <a:solidFill>
                  <a:prstClr val="black"/>
                </a:solidFill>
                <a:latin typeface="Palatino Linotype"/>
              </a:rPr>
              <a:t>Доля выпускников муниципальных общеобразовательных учреждений, не получивших аттестат о среднем образовании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4392488" cy="5256584"/>
          </a:xfrm>
          <a:noFill/>
        </p:spPr>
        <p:txBody>
          <a:bodyPr>
            <a:normAutofit/>
          </a:bodyPr>
          <a:lstStyle/>
          <a:p>
            <a:pPr marL="0" indent="1905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В 2021 году в 15 районах области выпускники муниципальных общеобразовательных          учреждений </a:t>
            </a:r>
          </a:p>
          <a:p>
            <a:pPr marL="0" indent="1905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получили аттестат о среднем образовании (в 2020 году в </a:t>
            </a:r>
            <a:b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26 районах).</a:t>
            </a:r>
          </a:p>
          <a:p>
            <a:pPr marL="0" indent="1905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Доля выпускников, не получивших аттестат о среднем образовании, отмечена в 12 муниципалитетах: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Духовщинском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Темкинском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, Вяземском,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Ершичском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Сычевском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Шумячском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Рославльском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Починковском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Гагаринском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Сафоновском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Ярцевском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районах  и в городе Смоленске (в 2020 г. 1 муниципалитете). </a:t>
            </a:r>
          </a:p>
          <a:p>
            <a:pPr marL="0" indent="1905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В  2021 году   рост доли выпускников, не получивших аттестат, отмечено в 12 муниципалитетах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</a:rPr>
              <a:t>.</a:t>
            </a:r>
            <a:endParaRPr lang="ru-RU" sz="1600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4098" name="Picture 2" descr="D:\Downlds\!Шаблон без заливки!!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1772816"/>
            <a:ext cx="4343237" cy="4311650"/>
          </a:xfrm>
          <a:prstGeom prst="rect">
            <a:avLst/>
          </a:prstGeom>
          <a:noFill/>
        </p:spPr>
      </p:pic>
      <p:grpSp>
        <p:nvGrpSpPr>
          <p:cNvPr id="4" name="Группа 15"/>
          <p:cNvGrpSpPr/>
          <p:nvPr/>
        </p:nvGrpSpPr>
        <p:grpSpPr>
          <a:xfrm>
            <a:off x="7848000" y="5040000"/>
            <a:ext cx="1516293" cy="1044401"/>
            <a:chOff x="7880008" y="5073615"/>
            <a:chExt cx="1516293" cy="1044401"/>
          </a:xfrm>
          <a:noFill/>
        </p:grpSpPr>
        <p:sp>
          <p:nvSpPr>
            <p:cNvPr id="17" name="Прямоугольник 16"/>
            <p:cNvSpPr/>
            <p:nvPr/>
          </p:nvSpPr>
          <p:spPr>
            <a:xfrm>
              <a:off x="7880008" y="5073615"/>
              <a:ext cx="1169464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более 4%</a:t>
              </a:r>
              <a:endParaRPr lang="ru-RU" sz="11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880008" y="5856406"/>
              <a:ext cx="1175059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0%</a:t>
              </a:r>
              <a:endParaRPr lang="ru-RU" sz="11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887427" y="5335225"/>
              <a:ext cx="1508874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2% </a:t>
              </a:r>
              <a:r>
                <a:rPr lang="ru-RU" sz="1100" dirty="0"/>
                <a:t>до </a:t>
              </a:r>
              <a:r>
                <a:rPr lang="ru-RU" sz="1100" dirty="0" smtClean="0"/>
                <a:t>3,7%</a:t>
              </a:r>
              <a:endParaRPr lang="ru-RU" sz="11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880008" y="5604297"/>
              <a:ext cx="1389000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0т 0,5% до 0,6%</a:t>
              </a:r>
              <a:endParaRPr lang="ru-RU" sz="1100" dirty="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340768"/>
            <a:ext cx="4860032" cy="4464496"/>
          </a:xfrm>
          <a:noFill/>
        </p:spPr>
        <p:txBody>
          <a:bodyPr anchor="t">
            <a:normAutofit/>
          </a:bodyPr>
          <a:lstStyle/>
          <a:p>
            <a:pPr lvl="0" algn="just" defTabSz="360000">
              <a:spcBef>
                <a:spcPts val="0"/>
              </a:spcBef>
            </a:pPr>
            <a:r>
              <a:rPr lang="ru-RU" sz="1200" cap="none" dirty="0" smtClean="0">
                <a:solidFill>
                  <a:schemeClr val="tx1"/>
                </a:solidFill>
                <a:effectLst/>
                <a:latin typeface="Palatino Linotype" pitchFamily="18" charset="0"/>
                <a:ea typeface="+mn-ea"/>
                <a:cs typeface="+mn-cs"/>
              </a:rPr>
              <a:t>	</a:t>
            </a:r>
            <a:r>
              <a:rPr lang="ru-RU" sz="1500" cap="none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 </a:t>
            </a:r>
            <a:r>
              <a:rPr lang="ru-RU" sz="1500" cap="none" dirty="0">
                <a:solidFill>
                  <a:schemeClr val="tx1"/>
                </a:solidFill>
                <a:effectLst/>
                <a:latin typeface="Palatino Linotype" pitchFamily="18" charset="0"/>
              </a:rPr>
              <a:t>В </a:t>
            </a:r>
            <a:r>
              <a:rPr lang="ru-RU" sz="1500" cap="none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15 </a:t>
            </a:r>
            <a:r>
              <a:rPr lang="ru-RU" sz="1500" cap="none" dirty="0">
                <a:solidFill>
                  <a:schemeClr val="tx1"/>
                </a:solidFill>
                <a:effectLst/>
                <a:latin typeface="Palatino Linotype" pitchFamily="18" charset="0"/>
              </a:rPr>
              <a:t>районах области </a:t>
            </a:r>
            <a:r>
              <a:rPr lang="ru-RU" sz="1500" cap="none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(</a:t>
            </a:r>
            <a:r>
              <a:rPr lang="ru-RU" sz="1500" cap="none" dirty="0" err="1" smtClean="0">
                <a:solidFill>
                  <a:schemeClr val="tx1"/>
                </a:solidFill>
                <a:effectLst/>
                <a:latin typeface="Palatino Linotype" pitchFamily="18" charset="0"/>
              </a:rPr>
              <a:t>Гагаринском</a:t>
            </a:r>
            <a:r>
              <a:rPr lang="ru-RU" sz="1500" cap="none" dirty="0">
                <a:solidFill>
                  <a:schemeClr val="tx1"/>
                </a:solidFill>
                <a:effectLst/>
                <a:latin typeface="Palatino Linotype" pitchFamily="18" charset="0"/>
              </a:rPr>
              <a:t>, </a:t>
            </a:r>
            <a:r>
              <a:rPr lang="ru-RU" sz="1500" cap="none" dirty="0" err="1">
                <a:solidFill>
                  <a:schemeClr val="tx1"/>
                </a:solidFill>
                <a:effectLst/>
                <a:latin typeface="Palatino Linotype" pitchFamily="18" charset="0"/>
              </a:rPr>
              <a:t>Рославльском</a:t>
            </a:r>
            <a:r>
              <a:rPr lang="ru-RU" sz="1500" cap="none" dirty="0">
                <a:solidFill>
                  <a:schemeClr val="tx1"/>
                </a:solidFill>
                <a:effectLst/>
                <a:latin typeface="Palatino Linotype" pitchFamily="18" charset="0"/>
              </a:rPr>
              <a:t>, </a:t>
            </a:r>
            <a:r>
              <a:rPr lang="ru-RU" sz="1500" cap="none" dirty="0" err="1">
                <a:solidFill>
                  <a:schemeClr val="tx1"/>
                </a:solidFill>
                <a:effectLst/>
                <a:latin typeface="Palatino Linotype" pitchFamily="18" charset="0"/>
              </a:rPr>
              <a:t>Сафоновском</a:t>
            </a:r>
            <a:r>
              <a:rPr lang="ru-RU" sz="1500" cap="none" dirty="0">
                <a:solidFill>
                  <a:schemeClr val="tx1"/>
                </a:solidFill>
                <a:effectLst/>
                <a:latin typeface="Palatino Linotype" pitchFamily="18" charset="0"/>
              </a:rPr>
              <a:t>, Смоленском, Ярцевском, </a:t>
            </a:r>
            <a:r>
              <a:rPr lang="ru-RU" sz="1500" cap="none" dirty="0" err="1">
                <a:solidFill>
                  <a:schemeClr val="tx1"/>
                </a:solidFill>
                <a:effectLst/>
                <a:latin typeface="Palatino Linotype" pitchFamily="18" charset="0"/>
              </a:rPr>
              <a:t>Духовщинском</a:t>
            </a:r>
            <a:r>
              <a:rPr lang="ru-RU" sz="1500" cap="none" dirty="0">
                <a:solidFill>
                  <a:schemeClr val="tx1"/>
                </a:solidFill>
                <a:effectLst/>
                <a:latin typeface="Palatino Linotype" pitchFamily="18" charset="0"/>
              </a:rPr>
              <a:t>, </a:t>
            </a:r>
            <a:r>
              <a:rPr lang="ru-RU" sz="1500" cap="none" dirty="0" err="1">
                <a:solidFill>
                  <a:schemeClr val="tx1"/>
                </a:solidFill>
                <a:effectLst/>
                <a:latin typeface="Palatino Linotype" pitchFamily="18" charset="0"/>
              </a:rPr>
              <a:t>Кардымовском</a:t>
            </a:r>
            <a:r>
              <a:rPr lang="ru-RU" sz="1500" cap="none" dirty="0">
                <a:solidFill>
                  <a:schemeClr val="tx1"/>
                </a:solidFill>
                <a:effectLst/>
                <a:latin typeface="Palatino Linotype" pitchFamily="18" charset="0"/>
              </a:rPr>
              <a:t>, </a:t>
            </a:r>
            <a:r>
              <a:rPr lang="ru-RU" sz="1500" cap="none" dirty="0" err="1">
                <a:solidFill>
                  <a:schemeClr val="tx1"/>
                </a:solidFill>
                <a:effectLst/>
                <a:latin typeface="Palatino Linotype" pitchFamily="18" charset="0"/>
              </a:rPr>
              <a:t>Починковском</a:t>
            </a:r>
            <a:r>
              <a:rPr lang="ru-RU" sz="1500" cap="none" dirty="0">
                <a:solidFill>
                  <a:schemeClr val="tx1"/>
                </a:solidFill>
                <a:effectLst/>
                <a:latin typeface="Palatino Linotype" pitchFamily="18" charset="0"/>
              </a:rPr>
              <a:t>, </a:t>
            </a:r>
            <a:r>
              <a:rPr lang="ru-RU" sz="1500" cap="none" dirty="0" err="1">
                <a:solidFill>
                  <a:schemeClr val="tx1"/>
                </a:solidFill>
                <a:effectLst/>
                <a:latin typeface="Palatino Linotype" pitchFamily="18" charset="0"/>
              </a:rPr>
              <a:t>Сычевском</a:t>
            </a:r>
            <a:r>
              <a:rPr lang="ru-RU" sz="1500" cap="none" dirty="0">
                <a:solidFill>
                  <a:schemeClr val="tx1"/>
                </a:solidFill>
                <a:effectLst/>
                <a:latin typeface="Palatino Linotype" pitchFamily="18" charset="0"/>
              </a:rPr>
              <a:t>, Ельнинском, Монастырщинском, </a:t>
            </a:r>
            <a:r>
              <a:rPr lang="ru-RU" sz="1500" cap="none" dirty="0" err="1">
                <a:solidFill>
                  <a:schemeClr val="tx1"/>
                </a:solidFill>
                <a:effectLst/>
                <a:latin typeface="Palatino Linotype" pitchFamily="18" charset="0"/>
              </a:rPr>
              <a:t>Темкинском</a:t>
            </a:r>
            <a:r>
              <a:rPr lang="ru-RU" sz="1500" cap="none" dirty="0">
                <a:solidFill>
                  <a:schemeClr val="tx1"/>
                </a:solidFill>
                <a:effectLst/>
                <a:latin typeface="Palatino Linotype" pitchFamily="18" charset="0"/>
              </a:rPr>
              <a:t>, Угранском, </a:t>
            </a:r>
            <a:r>
              <a:rPr lang="ru-RU" sz="1500" cap="none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Хиславичском и городе Десногорске) </a:t>
            </a:r>
            <a:r>
              <a:rPr lang="ru-RU" sz="1500" cap="none" dirty="0">
                <a:solidFill>
                  <a:schemeClr val="tx1"/>
                </a:solidFill>
                <a:effectLst/>
                <a:latin typeface="Palatino Linotype" pitchFamily="18" charset="0"/>
              </a:rPr>
              <a:t>все общеобразовательные учреждения соответствуют </a:t>
            </a:r>
            <a:r>
              <a:rPr lang="ru-RU" sz="1500" cap="none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современным требованиям.</a:t>
            </a:r>
            <a:br>
              <a:rPr lang="ru-RU" sz="1500" cap="none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</a:br>
            <a:r>
              <a:rPr lang="ru-RU" sz="1500" cap="none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	В 2021 году увеличение данного показателя наблюдалось в 2 муниципальных районах. На уровне предшествующего года значение показателя сохранилось в 23 районе и 2 городских округах. </a:t>
            </a:r>
            <a:endParaRPr lang="ru-RU" sz="15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23528" y="548680"/>
            <a:ext cx="8496944" cy="639762"/>
          </a:xfrm>
        </p:spPr>
        <p:txBody>
          <a:bodyPr>
            <a:normAutofit/>
          </a:bodyPr>
          <a:lstStyle/>
          <a:p>
            <a:r>
              <a:rPr lang="ru-RU" sz="1300" b="1" i="1" dirty="0" smtClean="0">
                <a:solidFill>
                  <a:schemeClr val="tx1"/>
                </a:solidFill>
                <a:latin typeface="Palatino Linotype" pitchFamily="18" charset="0"/>
              </a:rPr>
              <a:t>ДОЛЯ МОУ, СООТВЕТСТВУЮЩИХ СОВРЕМЕННЫМ ТРЕБОВАНИЯМ ОБУЧЕНИЯ</a:t>
            </a:r>
            <a:endParaRPr lang="ru-RU" sz="1300" b="1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7884368" y="4587289"/>
            <a:ext cx="1152129" cy="894221"/>
            <a:chOff x="3240000" y="5940000"/>
            <a:chExt cx="1215616" cy="894221"/>
          </a:xfrm>
          <a:noFill/>
        </p:grpSpPr>
        <p:sp>
          <p:nvSpPr>
            <p:cNvPr id="11" name="Прямоугольник 10"/>
            <p:cNvSpPr/>
            <p:nvPr/>
          </p:nvSpPr>
          <p:spPr>
            <a:xfrm>
              <a:off x="3240000" y="5940000"/>
              <a:ext cx="990983" cy="21600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100%</a:t>
              </a:r>
              <a:endParaRPr lang="ru-RU" sz="10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48519" y="6588000"/>
              <a:ext cx="1047889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50% до70%</a:t>
              </a:r>
              <a:endParaRPr lang="ru-RU" sz="10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48520" y="6156000"/>
              <a:ext cx="1157761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90% </a:t>
              </a:r>
              <a:r>
                <a:rPr lang="ru-RU" sz="1000" dirty="0"/>
                <a:t>до </a:t>
              </a:r>
              <a:r>
                <a:rPr lang="ru-RU" sz="1000" dirty="0" smtClean="0"/>
                <a:t>96%</a:t>
              </a:r>
              <a:endParaRPr lang="ru-RU" sz="10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248520" y="6372000"/>
              <a:ext cx="1207096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80% до 88%</a:t>
              </a:r>
              <a:endParaRPr lang="ru-RU" sz="1000" dirty="0"/>
            </a:p>
          </p:txBody>
        </p:sp>
      </p:grpSp>
      <p:pic>
        <p:nvPicPr>
          <p:cNvPr id="1026" name="Picture 2" descr="D:\Desktop\слайд 2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1196752"/>
            <a:ext cx="4344175" cy="431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8683044" cy="639762"/>
          </a:xfrm>
        </p:spPr>
        <p:txBody>
          <a:bodyPr>
            <a:normAutofit/>
          </a:bodyPr>
          <a:lstStyle/>
          <a:p>
            <a:r>
              <a:rPr lang="ru-RU" sz="1300" b="1" i="1" dirty="0" smtClean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Palatino Linotype"/>
              </a:rPr>
              <a:t>Доля МОУ, здания которых находятся в аварийном состоянии или требуют капитального ремонта</a:t>
            </a:r>
          </a:p>
          <a:p>
            <a:endParaRPr lang="ru-RU" dirty="0"/>
          </a:p>
        </p:txBody>
      </p:sp>
      <p:sp>
        <p:nvSpPr>
          <p:cNvPr id="7" name="Объект 3"/>
          <p:cNvSpPr txBox="1">
            <a:spLocks noGrp="1"/>
          </p:cNvSpPr>
          <p:nvPr>
            <p:ph sz="quarter" idx="2"/>
          </p:nvPr>
        </p:nvSpPr>
        <p:spPr>
          <a:xfrm>
            <a:off x="323528" y="1412777"/>
            <a:ext cx="4290556" cy="504056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9050" algn="just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В 21 муниципальном районе области и </a:t>
            </a:r>
            <a:b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городе Десногорске муниципальные</a:t>
            </a:r>
            <a:b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общеобразовательные</a:t>
            </a:r>
            <a:r>
              <a:rPr lang="ru-RU" sz="1800" b="1" i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учреждения, здания которых находятся в аварийном состоянии или требуют капитального ремонта, отсутствуют. </a:t>
            </a:r>
          </a:p>
          <a:p>
            <a:pPr marL="0" indent="19050" algn="just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В г. Смоленске показатель снизился на 2,3 п.п. к уровню 2020 года.</a:t>
            </a:r>
          </a:p>
          <a:p>
            <a:pPr marL="0" indent="19050" algn="just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В 4 муниципальных районах: в </a:t>
            </a:r>
            <a:r>
              <a:rPr lang="ru-RU" sz="1800" dirty="0" err="1" smtClean="0">
                <a:solidFill>
                  <a:schemeClr val="tx1"/>
                </a:solidFill>
                <a:latin typeface="Palatino Linotype" pitchFamily="18" charset="0"/>
              </a:rPr>
              <a:t>Ершичском</a:t>
            </a: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 (16,7), </a:t>
            </a:r>
            <a:r>
              <a:rPr lang="ru-RU" sz="1800" dirty="0" err="1" smtClean="0">
                <a:solidFill>
                  <a:schemeClr val="tx1"/>
                </a:solidFill>
                <a:latin typeface="Palatino Linotype" pitchFamily="18" charset="0"/>
              </a:rPr>
              <a:t>Шумячском</a:t>
            </a: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 (14,0), </a:t>
            </a:r>
            <a:r>
              <a:rPr lang="ru-RU" sz="1800" dirty="0" err="1" smtClean="0">
                <a:solidFill>
                  <a:schemeClr val="tx1"/>
                </a:solidFill>
                <a:latin typeface="Palatino Linotype" pitchFamily="18" charset="0"/>
              </a:rPr>
              <a:t>Темкинском</a:t>
            </a: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 (14,0), </a:t>
            </a:r>
            <a:r>
              <a:rPr lang="ru-RU" sz="1800" dirty="0" err="1" smtClean="0">
                <a:solidFill>
                  <a:schemeClr val="tx1"/>
                </a:solidFill>
                <a:latin typeface="Palatino Linotype" pitchFamily="18" charset="0"/>
              </a:rPr>
              <a:t>Ярцевском</a:t>
            </a:r>
            <a:r>
              <a:rPr lang="ru-RU" sz="1800" smtClean="0">
                <a:solidFill>
                  <a:schemeClr val="tx1"/>
                </a:solidFill>
                <a:latin typeface="Palatino Linotype" pitchFamily="18" charset="0"/>
              </a:rPr>
              <a:t> (11,0) показатель </a:t>
            </a: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вырос</a:t>
            </a:r>
          </a:p>
        </p:txBody>
      </p:sp>
      <p:pic>
        <p:nvPicPr>
          <p:cNvPr id="6150" name="Picture 6" descr="D:\Downlds\!Шаблон без заливки!! (6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2132856"/>
            <a:ext cx="3959799" cy="3931200"/>
          </a:xfrm>
          <a:prstGeom prst="rect">
            <a:avLst/>
          </a:prstGeom>
          <a:noFill/>
        </p:spPr>
      </p:pic>
      <p:grpSp>
        <p:nvGrpSpPr>
          <p:cNvPr id="2" name="Группа 14"/>
          <p:cNvGrpSpPr/>
          <p:nvPr/>
        </p:nvGrpSpPr>
        <p:grpSpPr>
          <a:xfrm>
            <a:off x="7848000" y="5040000"/>
            <a:ext cx="1516293" cy="1044401"/>
            <a:chOff x="7880008" y="5073615"/>
            <a:chExt cx="1516293" cy="1044401"/>
          </a:xfrm>
          <a:noFill/>
        </p:grpSpPr>
        <p:sp>
          <p:nvSpPr>
            <p:cNvPr id="16" name="Прямоугольник 15"/>
            <p:cNvSpPr/>
            <p:nvPr/>
          </p:nvSpPr>
          <p:spPr>
            <a:xfrm>
              <a:off x="7880008" y="5073615"/>
              <a:ext cx="1169464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16,7%</a:t>
              </a:r>
              <a:endParaRPr lang="ru-RU" sz="11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880008" y="5856406"/>
              <a:ext cx="1175059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0%</a:t>
              </a:r>
              <a:endParaRPr lang="ru-RU" sz="11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887427" y="5335225"/>
              <a:ext cx="1508874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11,0% </a:t>
              </a:r>
              <a:r>
                <a:rPr lang="ru-RU" sz="1100" dirty="0"/>
                <a:t>до </a:t>
              </a:r>
              <a:r>
                <a:rPr lang="ru-RU" sz="1100" dirty="0" smtClean="0"/>
                <a:t>14,0%</a:t>
              </a:r>
              <a:endParaRPr lang="ru-RU" sz="11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880008" y="5604297"/>
              <a:ext cx="1389000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4,7%</a:t>
              </a:r>
              <a:endParaRPr lang="ru-RU" sz="1100" dirty="0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5536" y="188640"/>
            <a:ext cx="4290556" cy="639762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ДОЛЯ ДЕТЕЙ ПЕРВОЙ И ВТОРОЙ  ГРУПП ЗДОРОВЬЯ В ОБЩЕЙ ЧИСЛЕННОСТИ ОБУЧАЮЩИХСЯ В МУНИЦИПАЛЬНЫХ ОБЩЕОБРАЗОВАТЕЛЬНЫХ УЧРЕЖДЕНИЯХ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572000" y="188640"/>
            <a:ext cx="4292241" cy="639762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ДОЛЯ ОБУЧАЮЩИХСЯ В МУНИЦИПАЛЬНЫХ ОБЩЕОБРАЗОВАТЕЛЬНЫХ УЧРЕЖДЕНИЯХ, ЗАНИМАЮЩИХСЯ ВО ВТОРУЮ (ТРЕТЬЮ) СМЕНУ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grpSp>
        <p:nvGrpSpPr>
          <p:cNvPr id="2" name="Группа 14"/>
          <p:cNvGrpSpPr/>
          <p:nvPr/>
        </p:nvGrpSpPr>
        <p:grpSpPr>
          <a:xfrm>
            <a:off x="7812360" y="5796000"/>
            <a:ext cx="1331640" cy="930221"/>
            <a:chOff x="3240000" y="5934411"/>
            <a:chExt cx="1331640" cy="930221"/>
          </a:xfrm>
          <a:noFill/>
        </p:grpSpPr>
        <p:sp>
          <p:nvSpPr>
            <p:cNvPr id="16" name="Прямоугольник 15"/>
            <p:cNvSpPr/>
            <p:nvPr/>
          </p:nvSpPr>
          <p:spPr>
            <a:xfrm>
              <a:off x="3240000" y="5934411"/>
              <a:ext cx="1224136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14,5% до 24% </a:t>
              </a:r>
              <a:endParaRPr lang="ru-RU" sz="10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48520" y="6618411"/>
              <a:ext cx="990982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0%</a:t>
              </a:r>
              <a:endParaRPr lang="ru-RU" sz="10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248520" y="6150411"/>
              <a:ext cx="1157761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6% до 8,3%</a:t>
              </a:r>
              <a:endParaRPr lang="ru-RU" sz="10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8520" y="6402411"/>
              <a:ext cx="1323120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менее 1%</a:t>
              </a:r>
            </a:p>
          </p:txBody>
        </p:sp>
      </p:grpSp>
      <p:grpSp>
        <p:nvGrpSpPr>
          <p:cNvPr id="3" name="Группа 9"/>
          <p:cNvGrpSpPr/>
          <p:nvPr/>
        </p:nvGrpSpPr>
        <p:grpSpPr>
          <a:xfrm>
            <a:off x="3356384" y="5868323"/>
            <a:ext cx="1166281" cy="909331"/>
            <a:chOff x="3240000" y="5924890"/>
            <a:chExt cx="1166281" cy="909331"/>
          </a:xfrm>
          <a:noFill/>
        </p:grpSpPr>
        <p:sp>
          <p:nvSpPr>
            <p:cNvPr id="11" name="Прямоугольник 10"/>
            <p:cNvSpPr/>
            <p:nvPr/>
          </p:nvSpPr>
          <p:spPr>
            <a:xfrm>
              <a:off x="3240000" y="5924890"/>
              <a:ext cx="990983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более 85,6%</a:t>
              </a:r>
              <a:endParaRPr lang="ru-RU" sz="10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48520" y="6588000"/>
              <a:ext cx="990982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менее 70,4%</a:t>
              </a:r>
              <a:endParaRPr lang="ru-RU" sz="10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48520" y="6156000"/>
              <a:ext cx="1157761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81% </a:t>
              </a:r>
              <a:r>
                <a:rPr lang="ru-RU" sz="1000" dirty="0"/>
                <a:t>до </a:t>
              </a:r>
              <a:r>
                <a:rPr lang="ru-RU" sz="1000" dirty="0" smtClean="0"/>
                <a:t>85,1%</a:t>
              </a:r>
              <a:endParaRPr lang="ru-RU" sz="10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248520" y="6372000"/>
              <a:ext cx="1135088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71% до 80,5%</a:t>
              </a:r>
              <a:endParaRPr lang="ru-RU" sz="1000" dirty="0"/>
            </a:p>
          </p:txBody>
        </p:sp>
      </p:grpSp>
      <p:sp>
        <p:nvSpPr>
          <p:cNvPr id="23" name="Содержимое 6"/>
          <p:cNvSpPr txBox="1">
            <a:spLocks/>
          </p:cNvSpPr>
          <p:nvPr/>
        </p:nvSpPr>
        <p:spPr>
          <a:xfrm>
            <a:off x="251520" y="620688"/>
            <a:ext cx="4362564" cy="3409107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lvl="0" indent="19050" algn="just">
              <a:lnSpc>
                <a:spcPct val="120000"/>
              </a:lnSpc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200" dirty="0" smtClean="0">
                <a:latin typeface="Palatino Linotype" pitchFamily="18" charset="0"/>
              </a:rPr>
              <a:t>Наибольшая доля детей </a:t>
            </a:r>
            <a:r>
              <a:rPr lang="en-US" sz="1200" dirty="0" smtClean="0">
                <a:latin typeface="Palatino Linotype" pitchFamily="18" charset="0"/>
              </a:rPr>
              <a:t>I </a:t>
            </a:r>
            <a:r>
              <a:rPr lang="ru-RU" sz="1200" dirty="0" smtClean="0">
                <a:latin typeface="Palatino Linotype" pitchFamily="18" charset="0"/>
              </a:rPr>
              <a:t>и </a:t>
            </a:r>
            <a:r>
              <a:rPr lang="en-US" sz="1200" dirty="0" smtClean="0">
                <a:latin typeface="Palatino Linotype" pitchFamily="18" charset="0"/>
              </a:rPr>
              <a:t>II</a:t>
            </a:r>
            <a:r>
              <a:rPr lang="ru-RU" sz="1200" dirty="0" smtClean="0">
                <a:latin typeface="Palatino Linotype" pitchFamily="18" charset="0"/>
              </a:rPr>
              <a:t> групп здоровья – в </a:t>
            </a:r>
            <a:r>
              <a:rPr lang="ru-RU" sz="1200" spc="-70" dirty="0" err="1" smtClean="0">
                <a:latin typeface="Palatino Linotype" pitchFamily="18" charset="0"/>
              </a:rPr>
              <a:t>Темкинском</a:t>
            </a:r>
            <a:r>
              <a:rPr lang="ru-RU" sz="1200" spc="-70" dirty="0" smtClean="0">
                <a:latin typeface="Palatino Linotype" pitchFamily="18" charset="0"/>
              </a:rPr>
              <a:t> (90%), </a:t>
            </a:r>
            <a:r>
              <a:rPr lang="ru-RU" sz="1200" spc="-70" dirty="0" err="1" smtClean="0">
                <a:latin typeface="Palatino Linotype" pitchFamily="18" charset="0"/>
              </a:rPr>
              <a:t>Краснинском</a:t>
            </a:r>
            <a:r>
              <a:rPr lang="ru-RU" sz="1200" spc="-70" dirty="0" smtClean="0">
                <a:latin typeface="Palatino Linotype" pitchFamily="18" charset="0"/>
              </a:rPr>
              <a:t> (90%), </a:t>
            </a:r>
            <a:r>
              <a:rPr lang="ru-RU" sz="1200" spc="-70" dirty="0" err="1" smtClean="0">
                <a:latin typeface="Palatino Linotype" pitchFamily="18" charset="0"/>
              </a:rPr>
              <a:t>Рославльском</a:t>
            </a:r>
            <a:r>
              <a:rPr lang="ru-RU" sz="1200" spc="-70" dirty="0" smtClean="0">
                <a:latin typeface="Palatino Linotype" pitchFamily="18" charset="0"/>
              </a:rPr>
              <a:t> (89,9%), Дорогобужском (88,9%),  Смоленском (88%), </a:t>
            </a:r>
            <a:r>
              <a:rPr lang="ru-RU" sz="1200" spc="-70" dirty="0" err="1" smtClean="0">
                <a:latin typeface="Palatino Linotype" pitchFamily="18" charset="0"/>
              </a:rPr>
              <a:t>Глинковском</a:t>
            </a:r>
            <a:r>
              <a:rPr lang="ru-RU" sz="1200" spc="-70" dirty="0" smtClean="0">
                <a:latin typeface="Palatino Linotype" pitchFamily="18" charset="0"/>
              </a:rPr>
              <a:t> (85,9) и Демидовском  (85,6) районах. </a:t>
            </a:r>
          </a:p>
          <a:p>
            <a:pPr lvl="0" indent="19050" algn="just">
              <a:lnSpc>
                <a:spcPct val="120000"/>
              </a:lnSpc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200" spc="-70" dirty="0" smtClean="0">
                <a:latin typeface="Palatino Linotype" pitchFamily="18" charset="0"/>
              </a:rPr>
              <a:t>Наименьшая доля приходится на Вяземский район (58,1%), </a:t>
            </a:r>
            <a:r>
              <a:rPr lang="ru-RU" sz="1200" spc="-70" dirty="0" err="1" smtClean="0">
                <a:latin typeface="Palatino Linotype" pitchFamily="18" charset="0"/>
              </a:rPr>
              <a:t>Монастырщинский</a:t>
            </a:r>
            <a:r>
              <a:rPr lang="ru-RU" sz="1200" spc="-70" dirty="0" smtClean="0">
                <a:latin typeface="Palatino Linotype" pitchFamily="18" charset="0"/>
              </a:rPr>
              <a:t> район (60%), </a:t>
            </a:r>
            <a:r>
              <a:rPr lang="ru-RU" sz="1200" spc="-70" dirty="0" err="1" smtClean="0">
                <a:latin typeface="Palatino Linotype" pitchFamily="18" charset="0"/>
              </a:rPr>
              <a:t>Хиславичский</a:t>
            </a:r>
            <a:r>
              <a:rPr lang="ru-RU" sz="1200" spc="-70" dirty="0" smtClean="0">
                <a:latin typeface="Palatino Linotype" pitchFamily="18" charset="0"/>
              </a:rPr>
              <a:t> район (64,9%), </a:t>
            </a:r>
            <a:r>
              <a:rPr lang="ru-RU" sz="1200" spc="-70" dirty="0" err="1" smtClean="0">
                <a:latin typeface="Palatino Linotype" pitchFamily="18" charset="0"/>
              </a:rPr>
              <a:t>Сычевский</a:t>
            </a:r>
            <a:r>
              <a:rPr lang="ru-RU" sz="1200" spc="-70" dirty="0" smtClean="0">
                <a:latin typeface="Palatino Linotype" pitchFamily="18" charset="0"/>
              </a:rPr>
              <a:t> район (68,8%), и  город </a:t>
            </a:r>
            <a:r>
              <a:rPr lang="ru-RU" sz="1200" spc="-70" dirty="0">
                <a:latin typeface="Palatino Linotype" pitchFamily="18" charset="0"/>
              </a:rPr>
              <a:t>Смоленск </a:t>
            </a:r>
            <a:r>
              <a:rPr lang="ru-RU" sz="1200" spc="-70" dirty="0" smtClean="0">
                <a:latin typeface="Palatino Linotype" pitchFamily="18" charset="0"/>
              </a:rPr>
              <a:t>(61,5%). </a:t>
            </a:r>
          </a:p>
          <a:p>
            <a:pPr lvl="0" indent="19050" algn="just">
              <a:lnSpc>
                <a:spcPct val="120000"/>
              </a:lnSpc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200" spc="-70" dirty="0" smtClean="0">
                <a:latin typeface="Palatino Linotype" pitchFamily="18" charset="0"/>
              </a:rPr>
              <a:t>В 2021 году увеличение доли детей первой и второй  групп здоровья  наблюдалось в 8 муниципальных районах, снижение показателя отмечено в 6  муниципальных районах</a:t>
            </a:r>
            <a:endParaRPr lang="ru-RU" sz="1200" dirty="0">
              <a:latin typeface="Palatino Linotype" pitchFamily="18" charset="0"/>
            </a:endParaRPr>
          </a:p>
        </p:txBody>
      </p:sp>
      <p:sp>
        <p:nvSpPr>
          <p:cNvPr id="25" name="Объект 3"/>
          <p:cNvSpPr txBox="1">
            <a:spLocks/>
          </p:cNvSpPr>
          <p:nvPr/>
        </p:nvSpPr>
        <p:spPr>
          <a:xfrm>
            <a:off x="4645025" y="692696"/>
            <a:ext cx="4343400" cy="2880320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lvl="0" indent="19050" algn="just"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200" dirty="0" smtClean="0">
                <a:latin typeface="Palatino Linotype" pitchFamily="18" charset="0"/>
              </a:rPr>
              <a:t>В 20 районах области и городе Десногорске все обучающиеся в муниципальных общеобразовательных</a:t>
            </a:r>
            <a:r>
              <a:rPr lang="ru-RU" sz="1200" b="1" i="1" dirty="0" smtClean="0">
                <a:latin typeface="Palatino Linotype" pitchFamily="18" charset="0"/>
              </a:rPr>
              <a:t> </a:t>
            </a:r>
            <a:r>
              <a:rPr lang="ru-RU" sz="1200" dirty="0" smtClean="0">
                <a:latin typeface="Palatino Linotype" pitchFamily="18" charset="0"/>
              </a:rPr>
              <a:t>учреждениях, занимаются в первую смену.</a:t>
            </a:r>
          </a:p>
          <a:p>
            <a:pPr lvl="0" indent="19050" algn="just"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200" dirty="0" smtClean="0">
                <a:latin typeface="Palatino Linotype" pitchFamily="18" charset="0"/>
              </a:rPr>
              <a:t>Наибольшая доля занимающихся во </a:t>
            </a:r>
            <a:r>
              <a:rPr lang="en-US" sz="1200" dirty="0" smtClean="0">
                <a:latin typeface="Palatino Linotype" pitchFamily="18" charset="0"/>
              </a:rPr>
              <a:t>II (III) </a:t>
            </a:r>
            <a:r>
              <a:rPr lang="ru-RU" sz="1200" dirty="0" smtClean="0">
                <a:latin typeface="Palatino Linotype" pitchFamily="18" charset="0"/>
              </a:rPr>
              <a:t>смену в               г. Смоленске (24%).</a:t>
            </a:r>
          </a:p>
          <a:p>
            <a:pPr lvl="0" indent="19050" algn="just"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200" dirty="0" smtClean="0">
                <a:latin typeface="Palatino Linotype" pitchFamily="18" charset="0"/>
              </a:rPr>
              <a:t>Увеличение доли обучающихся в МОУ, занимающихся во вторую (третью) смену, отмечено в 3 муниципальных районах. Наибольшее увеличение показателя отмечено в </a:t>
            </a:r>
            <a:r>
              <a:rPr lang="ru-RU" sz="1200" dirty="0" err="1" smtClean="0">
                <a:latin typeface="Palatino Linotype" pitchFamily="18" charset="0"/>
              </a:rPr>
              <a:t>Починковском</a:t>
            </a:r>
            <a:r>
              <a:rPr lang="ru-RU" sz="1200" dirty="0" smtClean="0">
                <a:latin typeface="Palatino Linotype" pitchFamily="18" charset="0"/>
              </a:rPr>
              <a:t> районе на 0,6 п.п. </a:t>
            </a:r>
          </a:p>
          <a:p>
            <a:pPr lvl="0" indent="1905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200" dirty="0" smtClean="0">
                <a:latin typeface="Palatino Linotype" pitchFamily="18" charset="0"/>
              </a:rPr>
              <a:t>В 22 муниципальном образовании показатель находится на уровне 2020 года.</a:t>
            </a:r>
          </a:p>
        </p:txBody>
      </p:sp>
      <p:pic>
        <p:nvPicPr>
          <p:cNvPr id="7170" name="Picture 2" descr="D:\Downlds\!Шаблон без заливки!! (7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871614"/>
            <a:ext cx="3970640" cy="3941762"/>
          </a:xfrm>
          <a:prstGeom prst="rect">
            <a:avLst/>
          </a:prstGeom>
          <a:noFill/>
        </p:spPr>
      </p:pic>
      <p:pic>
        <p:nvPicPr>
          <p:cNvPr id="7171" name="Picture 3" descr="D:\Downlds\!Шаблон без заливки!! (8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2780928"/>
            <a:ext cx="3970640" cy="3941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Palatino Linotype"/>
              </a:rPr>
              <a:t>Расходы бюджета муниципального образования на общее образование в расчете на 1 обучающегося в МОУ</a:t>
            </a:r>
            <a:endParaRPr lang="ru-RU" dirty="0"/>
          </a:p>
        </p:txBody>
      </p:sp>
      <p:grpSp>
        <p:nvGrpSpPr>
          <p:cNvPr id="3" name="Группа 4"/>
          <p:cNvGrpSpPr/>
          <p:nvPr/>
        </p:nvGrpSpPr>
        <p:grpSpPr>
          <a:xfrm>
            <a:off x="7740000" y="5039643"/>
            <a:ext cx="1791680" cy="1101755"/>
            <a:chOff x="3356384" y="5895644"/>
            <a:chExt cx="1791680" cy="854366"/>
          </a:xfrm>
          <a:noFill/>
        </p:grpSpPr>
        <p:sp>
          <p:nvSpPr>
            <p:cNvPr id="6" name="Прямоугольник 5"/>
            <p:cNvSpPr/>
            <p:nvPr/>
          </p:nvSpPr>
          <p:spPr>
            <a:xfrm>
              <a:off x="3356384" y="5895644"/>
              <a:ext cx="1359632" cy="190934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более 33,5 т. рублей</a:t>
              </a:r>
              <a:endParaRPr lang="ru-RU" sz="10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364904" y="6559076"/>
              <a:ext cx="1783160" cy="190934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Менее 12,1 т. рублей</a:t>
              </a:r>
              <a:endParaRPr lang="ru-RU" sz="10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364904" y="6127077"/>
              <a:ext cx="1639144" cy="190934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/>
                <a:t>от </a:t>
              </a:r>
              <a:r>
                <a:rPr lang="ru-RU" sz="1000" dirty="0" smtClean="0"/>
                <a:t>22,1 </a:t>
              </a:r>
              <a:r>
                <a:rPr lang="ru-RU" sz="1000" dirty="0"/>
                <a:t>до </a:t>
              </a:r>
              <a:r>
                <a:rPr lang="ru-RU" sz="1000" dirty="0" smtClean="0"/>
                <a:t>31,3 т. рублей</a:t>
              </a:r>
              <a:endParaRPr lang="ru-RU" sz="10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364904" y="6343076"/>
              <a:ext cx="1783160" cy="190934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15,2 до 20 т. рублей</a:t>
              </a:r>
              <a:endParaRPr lang="ru-RU" sz="1000" dirty="0"/>
            </a:p>
          </p:txBody>
        </p:sp>
      </p:grpSp>
      <p:sp>
        <p:nvSpPr>
          <p:cNvPr id="11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392488" cy="5184576"/>
          </a:xfrm>
          <a:noFill/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Наибольшие расходы на общее образование в расчете на 1 обучающегося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Моностырщинском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(55,3 тыс</a:t>
            </a:r>
            <a:r>
              <a:rPr lang="ru-RU" dirty="0">
                <a:solidFill>
                  <a:schemeClr val="tx1"/>
                </a:solidFill>
                <a:latin typeface="Palatino Linotype" pitchFamily="18" charset="0"/>
              </a:rPr>
              <a:t>. рублей) 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и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Новодугинском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(48,4 тыс. рублей) районах. Наименьшие – в </a:t>
            </a:r>
            <a:b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г. Десногорске (5,6 тыс. рублей) и </a:t>
            </a:r>
            <a:b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г. Смоленске (6,9 тыс. рублей).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В 2021 году уровень расходов местных бюджетов на общее образование в расчете на 1 обучающегося увеличился  по сравнению с 2020  годом в 11 муниципальных образованиях области. Наибольший рост сложился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Рославльском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(на 28,2%) и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Моностырщинском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районах (на 23,7%). Наибольшее снижение расходов бюджета на 1 обучающегося отмечено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Ярцевском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районе (на 35,1%).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Величина расходов на 1 обучающегося в большей степени обусловлена наличием и долей в муниципальном образовании малокомплектных  школ. </a:t>
            </a:r>
            <a:endParaRPr lang="ru-RU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8194" name="Picture 2" descr="D:\Downlds\!Шаблон без заливки!! (9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1772816"/>
            <a:ext cx="4343400" cy="4311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Palatino Linotype"/>
              </a:rPr>
              <a:t>Доля детей в возрасте 5 -18 лет, получающих услуги по дополнительному образованию</a:t>
            </a:r>
            <a:endParaRPr lang="ru-RU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79512" y="908720"/>
            <a:ext cx="8784976" cy="5472608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algn="just"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700" dirty="0" smtClean="0"/>
              <a:t>В Смоленской области функционирует 98 организаций дополнительного образования детей, из них 45 – в сфере образования; 8 – в сфере физической культуры и спорта, 45 – в сфере культуры. По дополнительным общеобразовательным программам и программам спортивной подготовки занимаются 106 685 детей, что составляет 87,5 % от общей численности детей и молодежи от 5 до 18 лет. </a:t>
            </a:r>
          </a:p>
          <a:p>
            <a:pPr algn="just"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700" spc="-70" dirty="0" smtClean="0">
                <a:latin typeface="Palatino Linotype" pitchFamily="18" charset="0"/>
              </a:rPr>
              <a:t>В 2021 году в рамках реализации федерального проекта «Успех каждого ребенка» национального проекта «Образование» на территории Смоленской области </a:t>
            </a:r>
            <a:r>
              <a:rPr lang="ru-RU" sz="1700" dirty="0" smtClean="0"/>
              <a:t>созданы и проведены работы по развитию 3 спортивных клубов (в Холм-Жирковском, </a:t>
            </a:r>
            <a:r>
              <a:rPr lang="ru-RU" sz="1700" dirty="0" err="1" smtClean="0"/>
              <a:t>Сафоновском</a:t>
            </a:r>
            <a:r>
              <a:rPr lang="ru-RU" sz="1700" dirty="0" smtClean="0"/>
              <a:t> и </a:t>
            </a:r>
            <a:r>
              <a:rPr lang="ru-RU" sz="1700" dirty="0" err="1" smtClean="0"/>
              <a:t>Ельнинском</a:t>
            </a:r>
            <a:r>
              <a:rPr lang="ru-RU" sz="1700" dirty="0" smtClean="0"/>
              <a:t> районах); отремонтировано 3 спортивных зала (в Дорогобужском. </a:t>
            </a:r>
            <a:r>
              <a:rPr lang="ru-RU" sz="1700" dirty="0" err="1" smtClean="0"/>
              <a:t>Руднянском</a:t>
            </a:r>
            <a:r>
              <a:rPr lang="ru-RU" sz="1700" dirty="0" smtClean="0"/>
              <a:t>, </a:t>
            </a:r>
            <a:r>
              <a:rPr lang="ru-RU" sz="1700" dirty="0" err="1" smtClean="0"/>
              <a:t>Ярцевском</a:t>
            </a:r>
            <a:r>
              <a:rPr lang="ru-RU" sz="1700" dirty="0" smtClean="0"/>
              <a:t> районах); оснащено спортивным оборудованием и инвентарем 2 спортивные площадки (в Демидовском, </a:t>
            </a:r>
            <a:r>
              <a:rPr lang="ru-RU" sz="1700" dirty="0" err="1" smtClean="0"/>
              <a:t>Рославльском</a:t>
            </a:r>
            <a:r>
              <a:rPr lang="ru-RU" sz="1700" dirty="0" smtClean="0"/>
              <a:t> районах). В 2021 году внедрена система персонифицированного финансирования дополнительного образования детей во всех 27</a:t>
            </a:r>
            <a:r>
              <a:rPr lang="ru-RU" sz="1700" b="1" dirty="0" smtClean="0"/>
              <a:t> </a:t>
            </a:r>
            <a:r>
              <a:rPr lang="ru-RU" sz="1700" dirty="0" smtClean="0"/>
              <a:t>муниципальных образованиях Смоленской области, на территории которых реализуются сертификаты дополнительного образования с номиналом.</a:t>
            </a:r>
            <a:endParaRPr lang="ru-RU" sz="1700" spc="-70" dirty="0" smtClean="0">
              <a:latin typeface="Palatino Linotype" pitchFamily="18" charset="0"/>
            </a:endParaRPr>
          </a:p>
          <a:p>
            <a:pPr lvl="0" algn="just"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700" spc="-70" dirty="0" smtClean="0">
                <a:latin typeface="Palatino Linotype" pitchFamily="18" charset="0"/>
              </a:rPr>
              <a:t>В связи с введением новой системы расчета показателей в 2020 году во всех </a:t>
            </a:r>
            <a:r>
              <a:rPr lang="ru-RU" sz="1700" spc="-70" smtClean="0">
                <a:latin typeface="Palatino Linotype" pitchFamily="18" charset="0"/>
              </a:rPr>
              <a:t>муниципальных образованиях, </a:t>
            </a:r>
            <a:r>
              <a:rPr lang="ru-RU" sz="1700" spc="-70" dirty="0" smtClean="0">
                <a:latin typeface="Palatino Linotype" pitchFamily="18" charset="0"/>
              </a:rPr>
              <a:t>по данным Департамента Смоленской области по образованию </a:t>
            </a:r>
            <a:r>
              <a:rPr lang="ru-RU" sz="1700" spc="-70" smtClean="0">
                <a:latin typeface="Palatino Linotype" pitchFamily="18" charset="0"/>
              </a:rPr>
              <a:t>и науке, </a:t>
            </a:r>
            <a:r>
              <a:rPr lang="ru-RU" sz="1700" spc="-70" dirty="0" smtClean="0">
                <a:latin typeface="Palatino Linotype" pitchFamily="18" charset="0"/>
              </a:rPr>
              <a:t>доля детей, охваченных дополнительным образованием в организациях различной организационно-правовой формы и формы собственности, составила 87,5% от общей численности детей муниципального образования в возрасте от      5 до 18 лет.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4) культура</a:t>
            </a:r>
            <a:r>
              <a:rPr lang="ru-RU" sz="1400" dirty="0" smtClean="0">
                <a:solidFill>
                  <a:prstClr val="black"/>
                </a:solidFill>
                <a:latin typeface="Palatino Linotype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Palatino Linotype"/>
              </a:rPr>
            </a:br>
            <a:r>
              <a:rPr lang="ru-RU" sz="1200" b="1" i="1" dirty="0" smtClean="0">
                <a:solidFill>
                  <a:prstClr val="black"/>
                </a:solidFill>
                <a:latin typeface="Palatino Linotype"/>
              </a:rPr>
              <a:t>Уровень фактической обеспеченности учреждениями культуры от нормативной потребности: клубами и учреждениями клубного типа; библиотеками; парками культуры и отдыха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052736"/>
            <a:ext cx="8443664" cy="3168352"/>
          </a:xfrm>
          <a:noFill/>
        </p:spPr>
        <p:txBody>
          <a:bodyPr>
            <a:noAutofit/>
          </a:bodyPr>
          <a:lstStyle/>
          <a:p>
            <a:pPr marL="0" indent="19050" algn="just"/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Наибольший уровень обеспеченности населения клубами и учреждениями клубного типа в 2021 году отмечен в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Сычевском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(168%) районе, наименьший – в Смоленском и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Темкинском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районах (по 70%).</a:t>
            </a:r>
          </a:p>
          <a:p>
            <a:pPr marL="0" indent="19050" algn="just"/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За  2021 год обеспеченность клубами и учреждениями клубного типа в городе Смоленске увеличилась с 88% до 95,2% (на 7,2 п.п.), в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Сычевском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районе - со 1</a:t>
            </a:r>
            <a:r>
              <a:rPr lang="en-US" sz="1400" dirty="0" smtClean="0">
                <a:solidFill>
                  <a:schemeClr val="tx1"/>
                </a:solidFill>
                <a:latin typeface="Palatino Linotype" pitchFamily="18" charset="0"/>
              </a:rPr>
              <a:t>6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2% до 168% (на 6 п.п.), в Смоленском – с  66,5% до 70% (на 3,5 п.п.), снизился показатель в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Темкинском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районе с 90% до 70% (на 20 п.п.), в остальных муниципальных образованиях показатель соответствует уровню 2020 года.  </a:t>
            </a:r>
          </a:p>
          <a:p>
            <a:pPr marL="0" indent="19050" algn="just"/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Как и в предыдущие годы, показатель социальной обеспеченности населения библиотеками остается достаточно стабильным. В большинстве муниципальных образований обеспеченность библиотеками соответствует социальным нормам. Наименьший уровень показателя отмечен в Смоленском (65%) и Дорогобужском (84,2%) районах, городе Смоленске (65,9%).</a:t>
            </a:r>
          </a:p>
          <a:p>
            <a:pPr marL="0" indent="19050" algn="just"/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Население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Рославльского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и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Ярцевского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районов обеспечено парками культуры и отдыха согласно нормативной потребности. По городу Смоленску показатель остался на уровне 2020 года и составил 62,5%. </a:t>
            </a:r>
          </a:p>
          <a:p>
            <a:endParaRPr lang="ru-RU" sz="1400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endParaRPr lang="ru-RU" sz="1400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88650588"/>
              </p:ext>
            </p:extLst>
          </p:nvPr>
        </p:nvGraphicFramePr>
        <p:xfrm>
          <a:off x="0" y="4221088"/>
          <a:ext cx="903649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Карты для презентации\Марина Дмитриевна\29 Доля мун учрежд культ, здан кот нах в аварийном состоянии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924944"/>
            <a:ext cx="3844187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1520" y="116632"/>
            <a:ext cx="4290556" cy="63976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i="1" dirty="0" smtClean="0">
                <a:solidFill>
                  <a:schemeClr val="tx1"/>
                </a:solidFill>
              </a:rPr>
              <a:t>Доля муниципальных учреждений культуры, здания которых находятся в аварийном состоянии или требуют капитального ремонта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4008" y="332656"/>
            <a:ext cx="4292241" cy="639762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Доля объектов культурного наследия, находящихся в муниципальной собственности и требующих консервации или реставрации</a:t>
            </a:r>
          </a:p>
          <a:p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373424" y="5818187"/>
            <a:ext cx="1503648" cy="945332"/>
            <a:chOff x="3240000" y="5888889"/>
            <a:chExt cx="1503648" cy="945332"/>
          </a:xfrm>
          <a:noFill/>
        </p:grpSpPr>
        <p:sp>
          <p:nvSpPr>
            <p:cNvPr id="11" name="Прямоугольник 10"/>
            <p:cNvSpPr/>
            <p:nvPr/>
          </p:nvSpPr>
          <p:spPr>
            <a:xfrm>
              <a:off x="3240000" y="5888889"/>
              <a:ext cx="1359632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более 28%</a:t>
              </a:r>
              <a:endParaRPr lang="ru-RU" sz="10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48520" y="6588000"/>
              <a:ext cx="1351112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менее 6%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50576" y="6140567"/>
              <a:ext cx="1351112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12% до 28%</a:t>
              </a:r>
              <a:endParaRPr lang="ru-RU" sz="10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248520" y="6372000"/>
              <a:ext cx="1495128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 6% до 11,5%</a:t>
              </a:r>
              <a:endParaRPr lang="ru-RU" sz="10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812360" y="5832000"/>
            <a:ext cx="1331640" cy="966221"/>
            <a:chOff x="3240000" y="5934411"/>
            <a:chExt cx="1331640" cy="96622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240000" y="5934411"/>
              <a:ext cx="990983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более  23%</a:t>
              </a:r>
              <a:endParaRPr lang="ru-RU" sz="10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48520" y="6654411"/>
              <a:ext cx="990982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0%</a:t>
              </a:r>
              <a:endParaRPr lang="ru-RU" sz="10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248520" y="6186411"/>
              <a:ext cx="1323120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/>
                <a:t>от </a:t>
              </a:r>
              <a:r>
                <a:rPr lang="ru-RU" sz="1000" dirty="0" smtClean="0"/>
                <a:t>11% </a:t>
              </a:r>
              <a:r>
                <a:rPr lang="ru-RU" sz="1000" dirty="0"/>
                <a:t>до </a:t>
              </a:r>
              <a:r>
                <a:rPr lang="ru-RU" sz="1000" dirty="0" smtClean="0"/>
                <a:t>22,2%</a:t>
              </a:r>
              <a:endParaRPr lang="ru-RU" sz="10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8520" y="6402411"/>
              <a:ext cx="1323120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2,4% до 8,3%</a:t>
              </a:r>
              <a:endParaRPr lang="ru-RU" sz="1000" dirty="0"/>
            </a:p>
          </p:txBody>
        </p:sp>
      </p:grpSp>
      <p:sp>
        <p:nvSpPr>
          <p:cNvPr id="23" name="Объект 4"/>
          <p:cNvSpPr txBox="1">
            <a:spLocks/>
          </p:cNvSpPr>
          <p:nvPr/>
        </p:nvSpPr>
        <p:spPr>
          <a:xfrm>
            <a:off x="323528" y="620688"/>
            <a:ext cx="4320480" cy="2736304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indent="19050" algn="just">
              <a:lnSpc>
                <a:spcPct val="120000"/>
              </a:lnSpc>
              <a:defRPr/>
            </a:pPr>
            <a:r>
              <a:rPr lang="ru-RU" sz="1050" dirty="0" smtClean="0">
                <a:latin typeface="Palatino Linotype" pitchFamily="18" charset="0"/>
              </a:rPr>
              <a:t>В 2021 году доля муниципальных учреждений культуры, здания которых находятся в аварийном состоянии или требуют капитального ремонта, колеблется от 2,9% в </a:t>
            </a:r>
            <a:r>
              <a:rPr lang="ru-RU" sz="1050" dirty="0" err="1" smtClean="0">
                <a:latin typeface="Palatino Linotype" pitchFamily="18" charset="0"/>
              </a:rPr>
              <a:t>Сычевском</a:t>
            </a:r>
            <a:r>
              <a:rPr lang="ru-RU" sz="1050" dirty="0" smtClean="0">
                <a:latin typeface="Palatino Linotype" pitchFamily="18" charset="0"/>
              </a:rPr>
              <a:t> районе до 94% в Ельнинском. В городском округе  Смоленск   и </a:t>
            </a:r>
            <a:r>
              <a:rPr lang="ru-RU" sz="1050" dirty="0" err="1" smtClean="0">
                <a:latin typeface="Palatino Linotype" pitchFamily="18" charset="0"/>
              </a:rPr>
              <a:t>Новодугинском</a:t>
            </a:r>
            <a:r>
              <a:rPr lang="ru-RU" sz="1050" dirty="0" smtClean="0">
                <a:latin typeface="Palatino Linotype" pitchFamily="18" charset="0"/>
              </a:rPr>
              <a:t> районе муниципальные учреждения культуры в аварийном состоянии отсутствуют.</a:t>
            </a:r>
          </a:p>
          <a:p>
            <a:pPr indent="19050" algn="just">
              <a:lnSpc>
                <a:spcPct val="120000"/>
              </a:lnSpc>
              <a:defRPr/>
            </a:pPr>
            <a:r>
              <a:rPr lang="ru-RU" sz="1050" dirty="0" smtClean="0">
                <a:latin typeface="Palatino Linotype" pitchFamily="18" charset="0"/>
              </a:rPr>
              <a:t>Снижение доли учреждений культуры, здания которых находятся в аварийном состоянии, отмечено в</a:t>
            </a:r>
            <a:br>
              <a:rPr lang="ru-RU" sz="1050" dirty="0" smtClean="0">
                <a:latin typeface="Palatino Linotype" pitchFamily="18" charset="0"/>
              </a:rPr>
            </a:br>
            <a:r>
              <a:rPr lang="ru-RU" sz="1050" dirty="0" smtClean="0">
                <a:latin typeface="Palatino Linotype" pitchFamily="18" charset="0"/>
              </a:rPr>
              <a:t>6 муниципалитетах (наибольшее – в </a:t>
            </a:r>
            <a:r>
              <a:rPr lang="ru-RU" sz="1050" dirty="0" err="1" smtClean="0">
                <a:latin typeface="Palatino Linotype" pitchFamily="18" charset="0"/>
              </a:rPr>
              <a:t>Сычевском</a:t>
            </a:r>
            <a:r>
              <a:rPr lang="ru-RU" sz="1050" dirty="0" smtClean="0">
                <a:latin typeface="Palatino Linotype" pitchFamily="18" charset="0"/>
              </a:rPr>
              <a:t> районе на </a:t>
            </a:r>
            <a:br>
              <a:rPr lang="ru-RU" sz="1050" dirty="0" smtClean="0">
                <a:latin typeface="Palatino Linotype" pitchFamily="18" charset="0"/>
              </a:rPr>
            </a:br>
            <a:r>
              <a:rPr lang="ru-RU" sz="1050" dirty="0" smtClean="0">
                <a:latin typeface="Palatino Linotype" pitchFamily="18" charset="0"/>
              </a:rPr>
              <a:t>29,1 п.п.). По сравнению с 2020 годом доля муниципальных учреждений культуры в аварийном состоянии увеличилась в </a:t>
            </a:r>
            <a:br>
              <a:rPr lang="ru-RU" sz="1050" dirty="0" smtClean="0">
                <a:latin typeface="Palatino Linotype" pitchFamily="18" charset="0"/>
              </a:rPr>
            </a:br>
            <a:r>
              <a:rPr lang="ru-RU" sz="1050" dirty="0" smtClean="0">
                <a:latin typeface="Palatino Linotype" pitchFamily="18" charset="0"/>
              </a:rPr>
              <a:t>4 районах области (максимальный рост - в Холм-Жирковском районе, на 13,5 п.п.). В 17 муниципалитетах показатель находится на уровне 2020 года.</a:t>
            </a:r>
            <a:endParaRPr lang="ru-RU" sz="1050" dirty="0">
              <a:latin typeface="Palatino Linotype" pitchFamily="18" charset="0"/>
            </a:endParaRPr>
          </a:p>
        </p:txBody>
      </p:sp>
      <p:sp>
        <p:nvSpPr>
          <p:cNvPr id="24" name="Объект 5"/>
          <p:cNvSpPr txBox="1">
            <a:spLocks/>
          </p:cNvSpPr>
          <p:nvPr/>
        </p:nvSpPr>
        <p:spPr>
          <a:xfrm>
            <a:off x="4572000" y="764704"/>
            <a:ext cx="4365266" cy="2348968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lvl="0" indent="19050" algn="just">
              <a:lnSpc>
                <a:spcPct val="120000"/>
              </a:lnSpc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200" dirty="0" smtClean="0">
                <a:latin typeface="Palatino Linotype" pitchFamily="18" charset="0"/>
              </a:rPr>
              <a:t>В 14 районах области и городе Десногорске объекты культурного наследия, требующие консервации или реставрации, отсутствуют.</a:t>
            </a:r>
          </a:p>
          <a:p>
            <a:pPr lvl="0" indent="19050" algn="just">
              <a:lnSpc>
                <a:spcPct val="120000"/>
              </a:lnSpc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200" dirty="0" smtClean="0">
                <a:latin typeface="Palatino Linotype" pitchFamily="18" charset="0"/>
              </a:rPr>
              <a:t>В 21 муниципалитете показатель находится на уровне 2020 года. Снижение доли объектов, требующих реставрации или консервации в 2021 году, отмечено в </a:t>
            </a:r>
            <a:br>
              <a:rPr lang="ru-RU" sz="1200" dirty="0" smtClean="0">
                <a:latin typeface="Palatino Linotype" pitchFamily="18" charset="0"/>
              </a:rPr>
            </a:br>
            <a:r>
              <a:rPr lang="ru-RU" sz="1200" dirty="0" smtClean="0">
                <a:latin typeface="Palatino Linotype" pitchFamily="18" charset="0"/>
              </a:rPr>
              <a:t>6 районах, наибольшее – в </a:t>
            </a:r>
            <a:r>
              <a:rPr lang="ru-RU" sz="1200" dirty="0" err="1" smtClean="0">
                <a:latin typeface="Palatino Linotype" pitchFamily="18" charset="0"/>
              </a:rPr>
              <a:t>Духовщинском</a:t>
            </a:r>
            <a:r>
              <a:rPr lang="ru-RU" sz="1200" dirty="0" smtClean="0">
                <a:latin typeface="Palatino Linotype" pitchFamily="18" charset="0"/>
              </a:rPr>
              <a:t> районе (на </a:t>
            </a:r>
            <a:br>
              <a:rPr lang="ru-RU" sz="1200" dirty="0" smtClean="0">
                <a:latin typeface="Palatino Linotype" pitchFamily="18" charset="0"/>
              </a:rPr>
            </a:br>
            <a:r>
              <a:rPr lang="ru-RU" sz="1200" dirty="0" smtClean="0">
                <a:latin typeface="Palatino Linotype" pitchFamily="18" charset="0"/>
              </a:rPr>
              <a:t>33,7 п.п.). </a:t>
            </a:r>
            <a:endParaRPr lang="ru-RU" sz="1200" dirty="0">
              <a:latin typeface="Palatino Linotype" pitchFamily="18" charset="0"/>
            </a:endParaRPr>
          </a:p>
        </p:txBody>
      </p:sp>
      <p:pic>
        <p:nvPicPr>
          <p:cNvPr id="1027" name="Picture 3" descr="D:\Desktop\Карты для презентации\Марина Дмитриевна\29 Доля объектов культурного наследия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2852936"/>
            <a:ext cx="3970677" cy="394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98996711"/>
              </p:ext>
            </p:extLst>
          </p:nvPr>
        </p:nvGraphicFramePr>
        <p:xfrm>
          <a:off x="323528" y="188640"/>
          <a:ext cx="8686800" cy="488886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latin typeface="+mn-lt"/>
                        </a:rPr>
                        <a:t>Наименование </a:t>
                      </a:r>
                      <a:endParaRPr lang="ru-RU" sz="1050" u="none" strike="noStrike" dirty="0" smtClean="0">
                        <a:latin typeface="+mn-lt"/>
                      </a:endParaRPr>
                    </a:p>
                    <a:p>
                      <a:pPr algn="ctr" rtl="0" fontAlgn="b"/>
                      <a:r>
                        <a:rPr lang="ru-RU" sz="1050" u="none" strike="noStrike" dirty="0" smtClean="0">
                          <a:latin typeface="+mn-lt"/>
                        </a:rPr>
                        <a:t>муниципального </a:t>
                      </a:r>
                      <a:r>
                        <a:rPr lang="ru-RU" sz="1050" u="none" strike="noStrike" dirty="0">
                          <a:latin typeface="+mn-lt"/>
                        </a:rPr>
                        <a:t>района</a:t>
                      </a:r>
                      <a:endParaRPr lang="ru-RU" sz="1050" b="0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latin typeface="+mn-lt"/>
                        </a:rPr>
                        <a:t>Среднегодовая численность постоянного населения в отчетном году, тыс. чел.</a:t>
                      </a:r>
                      <a:endParaRPr lang="ru-RU" sz="1050" b="0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latin typeface="+mn-lt"/>
                        </a:rPr>
                        <a:t>Административный центр муниципального района</a:t>
                      </a:r>
                      <a:endParaRPr lang="ru-RU" sz="1050" b="0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latin typeface="+mn-lt"/>
                        </a:rPr>
                        <a:t>Информация о размещении доклада главы в сети «Интернет»  (адрес официального сайта муниципального образования)*</a:t>
                      </a:r>
                      <a:endParaRPr lang="ru-RU" sz="1050" b="0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Рославльский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65,366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Рославль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www.roslavl.ru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Руднянский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21,845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Рудня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://</a:t>
                      </a:r>
                      <a:r>
                        <a:rPr lang="ru-RU" sz="1100" b="0" i="0" u="sng" strike="noStrike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рудня.рф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Сафоновский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54,547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Сафоново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http://safonovo-admin.ru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Смоленский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60,883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Смоленск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smol-ray.ru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Сычевский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13,336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Сычевка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https://sychevka.admin-smolensk.ru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Темкинский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с. Темкино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temkino.admin-smolensk.ru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Угранский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7,026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пгт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Угра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100" b="0" i="0" u="sng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http://</a:t>
                      </a:r>
                      <a:r>
                        <a:rPr kumimoji="0" lang="en-US" sz="1100" b="0" i="0" u="sng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admin-ugra.ru</a:t>
                      </a:r>
                      <a:endParaRPr kumimoji="0" lang="en-US" sz="1100" b="0" i="0" u="sng" strike="noStrike" kern="1200" dirty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Хиславичский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7,435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пгт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Хиславичи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hislav.admin-smolensk.ru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Холм-Жирковский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пгт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Холм-Жирки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holm.admin-smolensk.ru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Шумячский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пгт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Шумячи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100" b="0" i="0" u="sng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http://</a:t>
                      </a:r>
                      <a:r>
                        <a:rPr kumimoji="0" lang="en-US" sz="1100" b="0" i="0" u="sng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shumichi.admin-smolensk.ru</a:t>
                      </a:r>
                      <a:endParaRPr kumimoji="0" lang="en-US" sz="1100" b="0" i="0" u="sng" strike="noStrike" kern="1200" dirty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Ярцевский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49,104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Ярцево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yarcevo.admin-smolensk.ru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67048174"/>
              </p:ext>
            </p:extLst>
          </p:nvPr>
        </p:nvGraphicFramePr>
        <p:xfrm>
          <a:off x="899592" y="5157192"/>
          <a:ext cx="7488831" cy="1391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277"/>
                <a:gridCol w="2496277"/>
                <a:gridCol w="2496277"/>
              </a:tblGrid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latin typeface="+mn-lt"/>
                        </a:rPr>
                        <a:t>Наименование городского округа</a:t>
                      </a:r>
                      <a:endParaRPr lang="ru-RU" sz="1050" b="1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latin typeface="+mn-lt"/>
                        </a:rPr>
                        <a:t>Среднегодовая численность постоянного населения в отчетном году, тыс. чел.</a:t>
                      </a:r>
                      <a:endParaRPr lang="ru-RU" sz="1050" b="1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latin typeface="+mn-lt"/>
                        </a:rPr>
                        <a:t>Информация о размещении доклада главы в сети «Интернет» (адрес официального сайта муниципального образования)*</a:t>
                      </a:r>
                      <a:endParaRPr lang="ru-RU" sz="1050" b="1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000" u="none" strike="noStrike" kern="1200" dirty="0">
                          <a:latin typeface="+mn-lt"/>
                        </a:rPr>
                        <a:t>г. Смоленск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318,670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www.smoladmin.ru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000" u="none" strike="noStrike" kern="1200" dirty="0">
                          <a:latin typeface="+mn-lt"/>
                        </a:rPr>
                        <a:t>г. Десногорск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26,978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desnogorsk.admin-smolensk.ru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117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41248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Palatino Linotype"/>
              </a:rPr>
              <a:t>5) Физическая культура и спорт</a:t>
            </a:r>
            <a:r>
              <a:rPr lang="ru-RU" sz="1400" dirty="0" smtClean="0">
                <a:solidFill>
                  <a:prstClr val="black"/>
                </a:solidFill>
                <a:latin typeface="Palatino Linotype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Palatino Linotype"/>
              </a:rPr>
            </a:b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Palatino Linotype"/>
              </a:rPr>
            </a:br>
            <a:r>
              <a:rPr lang="ru-RU" sz="1300" b="1" i="1" dirty="0" smtClean="0">
                <a:solidFill>
                  <a:prstClr val="black"/>
                </a:solidFill>
                <a:latin typeface="Palatino Linotype"/>
              </a:rPr>
              <a:t>Доля населения, систематически занимающегося физической культурой и спортом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052736"/>
            <a:ext cx="8443664" cy="3384376"/>
          </a:xfrm>
          <a:noFill/>
        </p:spPr>
        <p:txBody>
          <a:bodyPr>
            <a:noAutofit/>
          </a:bodyPr>
          <a:lstStyle/>
          <a:p>
            <a:pPr marL="0" indent="0" algn="just"/>
            <a:r>
              <a:rPr lang="ru-RU" sz="1200" dirty="0" smtClean="0">
                <a:solidFill>
                  <a:schemeClr val="tx1"/>
                </a:solidFill>
                <a:latin typeface="Palatino Linotype" pitchFamily="18" charset="0"/>
              </a:rPr>
              <a:t>В 2021 году охват населения занятиями физкультурно-спортивной направленности составил 46%, что на 2,4% больше по сравнению с 2020 годом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/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Palatino Linotype" pitchFamily="18" charset="0"/>
              </a:rPr>
              <a:t>К услугам населению в 2021 году были предоставлены 2 552 спортивных сооружения (2020 год – 2 542) с единовременной пропускной способностью 70,8 тыс. человек (2020 год – 68,8</a:t>
            </a:r>
            <a:r>
              <a:rPr lang="ru-RU" sz="1200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Palatino Linotype" pitchFamily="18" charset="0"/>
              </a:rPr>
              <a:t>тыс. человек),</a:t>
            </a:r>
            <a:r>
              <a:rPr lang="ru-RU" sz="1200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Palatino Linotype" pitchFamily="18" charset="0"/>
              </a:rPr>
              <a:t>в том числе 24 стадиона с трибунами на 1 500 мест и более, шесть крытых спортивных объектов с искусственным льдом, 605 стандартных спортивных залов, двадцать девять 25-метровых плавательных бассейнов и один 50-метровый, 59 сооружений для стрелковых видов спорта,</a:t>
            </a:r>
            <a:r>
              <a:rPr lang="ru-RU" sz="1200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Palatino Linotype" pitchFamily="18" charset="0"/>
              </a:rPr>
              <a:t>23 лыжные базы и 1 315 плоскостных спортивных сооружений.</a:t>
            </a:r>
            <a:r>
              <a:rPr lang="ru-RU" sz="1200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Palatino Linotype" pitchFamily="18" charset="0"/>
              </a:rPr>
              <a:t>Нормативная обеспеченность населения Смоленской области действующими спортивными сооружениями в 2021 году составила 67,4% (2020 год – 66,3%). </a:t>
            </a:r>
          </a:p>
          <a:p>
            <a:pPr marL="0" indent="0" algn="just"/>
            <a:r>
              <a:rPr lang="ru-RU" sz="1200" dirty="0" smtClean="0">
                <a:solidFill>
                  <a:schemeClr val="tx1"/>
                </a:solidFill>
                <a:latin typeface="Palatino Linotype" pitchFamily="18" charset="0"/>
              </a:rPr>
              <a:t>В 2021 году в целях развития массового спорта в районах Смоленской области создано 2 спортивные площадки для сдачи нормативов ГТО (г. Починке и г. Рославле). Создан физкультурно-оздоровительный комплекс открытого типа в г. Смоленске. Закуплено современное оборудование для 3 спортивных школ г. Смоленска и 1 спортивной школы по хоккею с шайбой в г. Сафоново.</a:t>
            </a:r>
            <a:endParaRPr lang="ru-RU" sz="1200" dirty="0" smtClean="0">
              <a:solidFill>
                <a:srgbClr val="7030A0"/>
              </a:solidFill>
              <a:latin typeface="Palatino Linotype" pitchFamily="18" charset="0"/>
            </a:endParaRPr>
          </a:p>
          <a:p>
            <a:pPr marL="0" indent="0" algn="just"/>
            <a:r>
              <a:rPr lang="ru-RU" sz="1200" dirty="0" smtClean="0">
                <a:solidFill>
                  <a:schemeClr val="tx1"/>
                </a:solidFill>
                <a:latin typeface="Palatino Linotype" pitchFamily="18" charset="0"/>
              </a:rPr>
              <a:t>В 2021 году положительная динамика показателя доли населения, систематически занимающегося спортом, отмечена во всех муниципалитетах. Наибольший рост отмечен в </a:t>
            </a:r>
            <a:r>
              <a:rPr lang="ru-RU" sz="1200" dirty="0" err="1" smtClean="0">
                <a:solidFill>
                  <a:schemeClr val="tx1"/>
                </a:solidFill>
                <a:latin typeface="Palatino Linotype" pitchFamily="18" charset="0"/>
              </a:rPr>
              <a:t>Шумячском</a:t>
            </a:r>
            <a:r>
              <a:rPr lang="ru-RU" sz="1200" dirty="0" smtClean="0">
                <a:solidFill>
                  <a:schemeClr val="tx1"/>
                </a:solidFill>
                <a:latin typeface="Palatino Linotype" pitchFamily="18" charset="0"/>
              </a:rPr>
              <a:t> (на 11,8 п.п.) и </a:t>
            </a:r>
            <a:r>
              <a:rPr lang="ru-RU" sz="1200" dirty="0" err="1" smtClean="0">
                <a:solidFill>
                  <a:schemeClr val="tx1"/>
                </a:solidFill>
                <a:latin typeface="Palatino Linotype" pitchFamily="18" charset="0"/>
              </a:rPr>
              <a:t>Рославльском</a:t>
            </a:r>
            <a:r>
              <a:rPr lang="ru-RU" sz="1200" dirty="0" smtClean="0">
                <a:solidFill>
                  <a:schemeClr val="tx1"/>
                </a:solidFill>
                <a:latin typeface="Palatino Linotype" pitchFamily="18" charset="0"/>
              </a:rPr>
              <a:t> (на 4 п.п.) районах.</a:t>
            </a:r>
            <a:endParaRPr lang="ru-RU" sz="1200" dirty="0" smtClean="0">
              <a:solidFill>
                <a:srgbClr val="FF0000"/>
              </a:solidFill>
              <a:latin typeface="Palatino Linotype" pitchFamily="18" charset="0"/>
            </a:endParaRPr>
          </a:p>
        </p:txBody>
      </p:sp>
      <p:graphicFrame>
        <p:nvGraphicFramePr>
          <p:cNvPr id="5" name="Объект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02471675"/>
              </p:ext>
            </p:extLst>
          </p:nvPr>
        </p:nvGraphicFramePr>
        <p:xfrm>
          <a:off x="179512" y="4365104"/>
          <a:ext cx="8740080" cy="2607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300" b="1" i="1" dirty="0" smtClean="0">
                <a:solidFill>
                  <a:prstClr val="black"/>
                </a:solidFill>
                <a:latin typeface="Palatino Linotype"/>
              </a:rPr>
              <a:t>Доля обучающихся, систематически занимающихся физической культурой и спортом, в общей численности обучающихся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536504" cy="4824536"/>
          </a:xfrm>
        </p:spPr>
        <p:txBody>
          <a:bodyPr>
            <a:noAutofit/>
          </a:bodyPr>
          <a:lstStyle/>
          <a:p>
            <a:pPr marL="0" indent="14288" algn="just">
              <a:defRPr/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В 2021 году доля обучающихся, систематически занимающихся физической культурой и спортом, в общей численности обучающихся по муниципальным образованиям варьировалась от 44,4% (Демидовский район) до 100% в 8 муниципальных районах области (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Руднянском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Сычевском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, Холм-Жирковском,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Ельнинском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, Ершичском, Монастырщинском,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Новодугинском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Темкинском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). </a:t>
            </a:r>
          </a:p>
          <a:p>
            <a:pPr marL="0" indent="14288" algn="just">
              <a:defRPr/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В 12 муниципалитетах показатель остается на уровне прошлого года. </a:t>
            </a:r>
          </a:p>
          <a:p>
            <a:pPr marL="0" indent="14288" algn="just">
              <a:defRPr/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Снижение показателя в 2021 году  зафиксировано в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Краснинском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районе (на  0,1 п.п.).</a:t>
            </a:r>
          </a:p>
          <a:p>
            <a:pPr marL="0" indent="14288" algn="just">
              <a:defRPr/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Наибольший рост показателя отмечен в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Рославльском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районе (на 24 п.п.) и                   городе Смоленске (на 15 п.п.).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7848000" y="5052828"/>
            <a:ext cx="1224136" cy="1057545"/>
            <a:chOff x="3240000" y="5948268"/>
            <a:chExt cx="1224136" cy="938507"/>
          </a:xfrm>
          <a:noFill/>
        </p:grpSpPr>
        <p:sp>
          <p:nvSpPr>
            <p:cNvPr id="7" name="Прямоугольник 6"/>
            <p:cNvSpPr/>
            <p:nvPr/>
          </p:nvSpPr>
          <p:spPr>
            <a:xfrm>
              <a:off x="3240000" y="5948268"/>
              <a:ext cx="990983" cy="218506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100%</a:t>
              </a:r>
              <a:endParaRPr lang="ru-RU" sz="10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248520" y="6668269"/>
              <a:ext cx="990982" cy="218506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менее 79%</a:t>
              </a:r>
              <a:endParaRPr lang="ru-RU" sz="10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248520" y="6200268"/>
              <a:ext cx="1157761" cy="218506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/>
                <a:t>от </a:t>
              </a:r>
              <a:r>
                <a:rPr lang="ru-RU" sz="1000" dirty="0" smtClean="0"/>
                <a:t>90% </a:t>
              </a:r>
              <a:r>
                <a:rPr lang="ru-RU" sz="1000" dirty="0"/>
                <a:t>до </a:t>
              </a:r>
              <a:r>
                <a:rPr lang="ru-RU" sz="1000" dirty="0" smtClean="0"/>
                <a:t>99,8%</a:t>
              </a:r>
              <a:endParaRPr lang="ru-RU" sz="10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248520" y="6416268"/>
              <a:ext cx="1215616" cy="218506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83,4% до 89,3%</a:t>
              </a:r>
              <a:endParaRPr lang="ru-RU" sz="1000" dirty="0"/>
            </a:p>
          </p:txBody>
        </p:sp>
      </p:grpSp>
      <p:pic>
        <p:nvPicPr>
          <p:cNvPr id="1027" name="Picture 3" descr="D:\Desktop\Карты для презентации\Марина Дмитриевна\31 Доля обучающихс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1772816"/>
            <a:ext cx="4343400" cy="4311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52000" y="72000"/>
            <a:ext cx="8610600" cy="5040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6) Жилищное строительство и обеспечение граждан жильем</a:t>
            </a:r>
            <a:endParaRPr kumimoji="0" lang="ru-RU" sz="12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251520" y="548680"/>
            <a:ext cx="8372136" cy="521314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i="1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Общая площадь жилых помещений, приходящаяся в среднем на </a:t>
            </a:r>
            <a:r>
              <a:rPr lang="ru-RU" sz="1400" b="1" i="1" cap="all" dirty="0">
                <a:solidFill>
                  <a:schemeClr val="tx1"/>
                </a:solidFill>
                <a:latin typeface="Palatino Linotype" pitchFamily="18" charset="0"/>
                <a:ea typeface="+mj-ea"/>
                <a:cs typeface="+mj-cs"/>
              </a:rPr>
              <a:t>1</a:t>
            </a:r>
            <a:r>
              <a:rPr lang="ru-RU" sz="1400" b="1" i="1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400" b="1" i="1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жителя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452320" y="4967532"/>
            <a:ext cx="1800200" cy="1034374"/>
            <a:chOff x="3240000" y="5856580"/>
            <a:chExt cx="1612168" cy="1034374"/>
          </a:xfrm>
          <a:noFill/>
        </p:grpSpPr>
        <p:sp>
          <p:nvSpPr>
            <p:cNvPr id="11" name="Прямоугольник 10"/>
            <p:cNvSpPr/>
            <p:nvPr/>
          </p:nvSpPr>
          <p:spPr>
            <a:xfrm>
              <a:off x="3240000" y="5856580"/>
              <a:ext cx="1503648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более 38,4  кв.метров</a:t>
              </a:r>
              <a:endParaRPr lang="ru-RU" sz="10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48520" y="6652427"/>
              <a:ext cx="1351112" cy="238527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950" dirty="0"/>
                <a:t>м</a:t>
              </a:r>
              <a:r>
                <a:rPr lang="ru-RU" sz="950" dirty="0" smtClean="0"/>
                <a:t>енее 28,9 кв.метров</a:t>
              </a:r>
              <a:endParaRPr lang="ru-RU" sz="95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50576" y="6031636"/>
              <a:ext cx="1601592" cy="4001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/>
                <a:t>от </a:t>
              </a:r>
              <a:r>
                <a:rPr lang="ru-RU" sz="1000" dirty="0" smtClean="0"/>
                <a:t>34,8 </a:t>
              </a:r>
              <a:r>
                <a:rPr lang="ru-RU" sz="1000" dirty="0"/>
                <a:t>до </a:t>
              </a:r>
              <a:r>
                <a:rPr lang="ru-RU" sz="1000" dirty="0" smtClean="0"/>
                <a:t>36,8 кв.метров</a:t>
              </a:r>
              <a:endParaRPr lang="ru-RU" sz="10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248520" y="6375847"/>
              <a:ext cx="1603648" cy="238527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950" dirty="0" smtClean="0"/>
                <a:t>от 30,1 до 32,7 кв.метров</a:t>
              </a:r>
              <a:endParaRPr lang="ru-RU" sz="950" dirty="0"/>
            </a:p>
          </p:txBody>
        </p:sp>
      </p:grpSp>
      <p:sp>
        <p:nvSpPr>
          <p:cNvPr id="22" name="Объект 4"/>
          <p:cNvSpPr txBox="1">
            <a:spLocks/>
          </p:cNvSpPr>
          <p:nvPr/>
        </p:nvSpPr>
        <p:spPr>
          <a:xfrm>
            <a:off x="178050" y="1196752"/>
            <a:ext cx="4392488" cy="5184576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lvl="0" algn="just"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600" dirty="0" smtClean="0">
                <a:latin typeface="Palatino Linotype" pitchFamily="18" charset="0"/>
              </a:rPr>
              <a:t>Наиболее высокие показатели обеспеченности общей площадью жилых помещений, приходящейся на одного жителя, в 2021 году сложились в </a:t>
            </a:r>
            <a:r>
              <a:rPr lang="ru-RU" sz="1600" dirty="0" err="1" smtClean="0">
                <a:latin typeface="Palatino Linotype" pitchFamily="18" charset="0"/>
              </a:rPr>
              <a:t>Угранском</a:t>
            </a:r>
            <a:r>
              <a:rPr lang="ru-RU" sz="1600" dirty="0" smtClean="0">
                <a:latin typeface="Palatino Linotype" pitchFamily="18" charset="0"/>
              </a:rPr>
              <a:t> (50 кв.м), </a:t>
            </a:r>
            <a:r>
              <a:rPr lang="ru-RU" sz="1600" dirty="0" err="1" smtClean="0">
                <a:latin typeface="Palatino Linotype" pitchFamily="18" charset="0"/>
              </a:rPr>
              <a:t>Глинковском</a:t>
            </a:r>
            <a:r>
              <a:rPr lang="ru-RU" sz="1600" dirty="0" smtClean="0">
                <a:latin typeface="Palatino Linotype" pitchFamily="18" charset="0"/>
              </a:rPr>
              <a:t> и </a:t>
            </a:r>
            <a:r>
              <a:rPr lang="ru-RU" sz="1600" dirty="0" err="1" smtClean="0">
                <a:latin typeface="Palatino Linotype" pitchFamily="18" charset="0"/>
              </a:rPr>
              <a:t>Темкинском</a:t>
            </a:r>
            <a:r>
              <a:rPr lang="ru-RU" sz="1600" dirty="0" smtClean="0">
                <a:latin typeface="Palatino Linotype" pitchFamily="18" charset="0"/>
              </a:rPr>
              <a:t> (по 43,2 кв.м) муниципальных районах.</a:t>
            </a:r>
          </a:p>
          <a:p>
            <a:pPr lvl="0" algn="just"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600" dirty="0" smtClean="0">
                <a:latin typeface="Palatino Linotype" pitchFamily="18" charset="0"/>
              </a:rPr>
              <a:t>Положительная динамика по данному показателю отмечена во всех                         27  муниципальных образованиях.</a:t>
            </a:r>
          </a:p>
          <a:p>
            <a:pPr lvl="0" algn="just"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600" dirty="0" smtClean="0">
                <a:latin typeface="Palatino Linotype" pitchFamily="18" charset="0"/>
              </a:rPr>
              <a:t>Лидерами по темпу роста данного показателя являются </a:t>
            </a:r>
            <a:r>
              <a:rPr lang="ru-RU" sz="1600" dirty="0" err="1" smtClean="0">
                <a:latin typeface="Palatino Linotype" pitchFamily="18" charset="0"/>
              </a:rPr>
              <a:t>Руднянский</a:t>
            </a:r>
            <a:r>
              <a:rPr lang="ru-RU" sz="1600" dirty="0" smtClean="0">
                <a:latin typeface="Palatino Linotype" pitchFamily="18" charset="0"/>
              </a:rPr>
              <a:t> – рост  15,4% (с 24,7 до 28,5 кв. м) и </a:t>
            </a:r>
            <a:r>
              <a:rPr lang="ru-RU" sz="1600" dirty="0" err="1" smtClean="0">
                <a:latin typeface="Palatino Linotype" pitchFamily="18" charset="0"/>
              </a:rPr>
              <a:t>Новодугинский</a:t>
            </a:r>
            <a:r>
              <a:rPr lang="ru-RU" sz="1600" dirty="0" smtClean="0">
                <a:latin typeface="Palatino Linotype" pitchFamily="18" charset="0"/>
              </a:rPr>
              <a:t> – рост 4% (с 34,7 до 36,1 кв. м) муниципальные районы.</a:t>
            </a:r>
          </a:p>
          <a:p>
            <a:pPr lvl="0" algn="just"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endParaRPr lang="ru-RU" sz="1600" dirty="0">
              <a:latin typeface="Palatino Linotype" pitchFamily="18" charset="0"/>
            </a:endParaRPr>
          </a:p>
        </p:txBody>
      </p:sp>
      <p:pic>
        <p:nvPicPr>
          <p:cNvPr id="16" name="Picture 2" descr="D:\Desktop\Карты для презентации\Марина Дмитриевна\32 общая площадь жил помещений на 1 жител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2007280"/>
            <a:ext cx="3970677" cy="394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esktop\Карты для презентации\Марина Дмитриевна\33 Общая площадь жил помещений введенная на 1 жител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1700808"/>
            <a:ext cx="4351911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Текст 3"/>
          <p:cNvSpPr txBox="1">
            <a:spLocks/>
          </p:cNvSpPr>
          <p:nvPr/>
        </p:nvSpPr>
        <p:spPr>
          <a:xfrm>
            <a:off x="395536" y="432551"/>
            <a:ext cx="7776864" cy="71177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-3175"/>
            <a:r>
              <a:rPr lang="ru-RU" sz="1400" b="1" i="1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Общая площадь жилых </a:t>
            </a:r>
            <a:r>
              <a:rPr lang="ru-RU" sz="1400" b="1" i="1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помещений, приходящаяся в среднем на одного жителя, </a:t>
            </a:r>
            <a:r>
              <a:rPr lang="ru-RU" sz="1400" b="1" i="1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введенная в действие за </a:t>
            </a:r>
            <a:r>
              <a:rPr lang="ru-RU" sz="1400" b="1" i="1" cap="all" dirty="0" smtClean="0">
                <a:solidFill>
                  <a:schemeClr val="tx1"/>
                </a:solidFill>
                <a:latin typeface="Palatino Linotype" pitchFamily="18" charset="0"/>
                <a:ea typeface="+mj-ea"/>
                <a:cs typeface="+mj-cs"/>
              </a:rPr>
              <a:t>2021</a:t>
            </a:r>
            <a:r>
              <a:rPr lang="ru-RU" sz="1400" b="1" i="1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400" b="1" i="1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год 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7964896" y="4974627"/>
            <a:ext cx="1503648" cy="1016034"/>
            <a:chOff x="5944993" y="5841966"/>
            <a:chExt cx="1503648" cy="101603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944993" y="5841966"/>
              <a:ext cx="1359632" cy="24622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2,27 и выше</a:t>
              </a:r>
              <a:endParaRPr lang="ru-RU" sz="10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953513" y="6611779"/>
              <a:ext cx="1351112" cy="24622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менее 0,19 м² </a:t>
              </a:r>
              <a:endParaRPr lang="ru-RU" sz="10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955569" y="6093644"/>
              <a:ext cx="1351112" cy="24622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0,31 до 0,89 м²</a:t>
              </a:r>
              <a:endParaRPr lang="ru-RU" sz="10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953513" y="6359779"/>
              <a:ext cx="1495128" cy="24622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ru-RU" sz="1000" dirty="0"/>
                <a:t>от </a:t>
              </a:r>
              <a:r>
                <a:rPr lang="ru-RU" sz="1000" dirty="0" smtClean="0"/>
                <a:t>0,21 </a:t>
              </a:r>
              <a:r>
                <a:rPr lang="ru-RU" sz="1000" dirty="0"/>
                <a:t>до </a:t>
              </a:r>
              <a:r>
                <a:rPr lang="ru-RU" sz="1000" dirty="0" smtClean="0"/>
                <a:t>0,27 </a:t>
              </a:r>
              <a:r>
                <a:rPr lang="ru-RU" sz="1000" dirty="0"/>
                <a:t>м²</a:t>
              </a:r>
            </a:p>
          </p:txBody>
        </p:sp>
      </p:grpSp>
      <p:sp>
        <p:nvSpPr>
          <p:cNvPr id="9" name="Объект 5"/>
          <p:cNvSpPr txBox="1">
            <a:spLocks/>
          </p:cNvSpPr>
          <p:nvPr/>
        </p:nvSpPr>
        <p:spPr>
          <a:xfrm>
            <a:off x="323528" y="1340768"/>
            <a:ext cx="4608512" cy="5040560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lvl="0" indent="1905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600" dirty="0" smtClean="0">
                <a:latin typeface="Palatino Linotype" pitchFamily="18" charset="0"/>
                <a:ea typeface="Arial Unicode MS"/>
                <a:cs typeface="Arial Unicode MS"/>
              </a:rPr>
              <a:t>Наибольшее значение показателя общей площади жилых помещений, введенной в действие за 2021 год, сложилось в Смоленском районе 2,27 кв. м (в среднем на    1 жителя). </a:t>
            </a:r>
          </a:p>
          <a:p>
            <a:pPr indent="1905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600" dirty="0" smtClean="0">
                <a:latin typeface="Palatino Linotype" pitchFamily="18" charset="0"/>
                <a:ea typeface="Arial Unicode MS"/>
                <a:cs typeface="Arial Unicode MS"/>
              </a:rPr>
              <a:t>Наименьшее значение показателя (менее   0,1 кв. </a:t>
            </a:r>
            <a:r>
              <a:rPr lang="ru-RU" sz="1600" dirty="0" smtClean="0"/>
              <a:t>м) </a:t>
            </a:r>
            <a:r>
              <a:rPr lang="ru-RU" sz="1600" dirty="0" smtClean="0">
                <a:latin typeface="Palatino Linotype" pitchFamily="18" charset="0"/>
                <a:ea typeface="Arial Unicode MS"/>
                <a:cs typeface="Arial Unicode MS"/>
              </a:rPr>
              <a:t>отмечено в 5 муниципальных образованиях: </a:t>
            </a:r>
            <a:r>
              <a:rPr lang="ru-RU" sz="1600" dirty="0" err="1" smtClean="0">
                <a:latin typeface="Palatino Linotype" pitchFamily="18" charset="0"/>
                <a:ea typeface="Arial Unicode MS"/>
                <a:cs typeface="Arial Unicode MS"/>
              </a:rPr>
              <a:t>Глинковском</a:t>
            </a:r>
            <a:r>
              <a:rPr lang="ru-RU" sz="1600" dirty="0" smtClean="0">
                <a:latin typeface="Palatino Linotype" pitchFamily="18" charset="0"/>
                <a:ea typeface="Arial Unicode MS"/>
                <a:cs typeface="Arial Unicode MS"/>
              </a:rPr>
              <a:t>, </a:t>
            </a:r>
            <a:r>
              <a:rPr lang="ru-RU" sz="1600" dirty="0" err="1" smtClean="0">
                <a:latin typeface="Palatino Linotype" pitchFamily="18" charset="0"/>
                <a:ea typeface="Arial Unicode MS"/>
                <a:cs typeface="Arial Unicode MS"/>
              </a:rPr>
              <a:t>Монастырщинском</a:t>
            </a:r>
            <a:r>
              <a:rPr lang="ru-RU" sz="1600" dirty="0" smtClean="0">
                <a:latin typeface="Palatino Linotype" pitchFamily="18" charset="0"/>
                <a:ea typeface="Arial Unicode MS"/>
                <a:cs typeface="Arial Unicode MS"/>
              </a:rPr>
              <a:t>, </a:t>
            </a:r>
            <a:r>
              <a:rPr lang="ru-RU" sz="1600" dirty="0" err="1" smtClean="0">
                <a:latin typeface="Palatino Linotype" pitchFamily="18" charset="0"/>
                <a:ea typeface="Arial Unicode MS"/>
                <a:cs typeface="Arial Unicode MS"/>
              </a:rPr>
              <a:t>Духовщинском</a:t>
            </a:r>
            <a:r>
              <a:rPr lang="ru-RU" sz="1600" dirty="0" smtClean="0">
                <a:latin typeface="Palatino Linotype" pitchFamily="18" charset="0"/>
                <a:ea typeface="Arial Unicode MS"/>
                <a:cs typeface="Arial Unicode MS"/>
              </a:rPr>
              <a:t>, </a:t>
            </a:r>
            <a:r>
              <a:rPr lang="ru-RU" sz="1600" dirty="0" err="1" smtClean="0">
                <a:latin typeface="Palatino Linotype" pitchFamily="18" charset="0"/>
                <a:ea typeface="Arial Unicode MS"/>
                <a:cs typeface="Arial Unicode MS"/>
              </a:rPr>
              <a:t>Хиславичском</a:t>
            </a:r>
            <a:r>
              <a:rPr lang="ru-RU" sz="1600" dirty="0" smtClean="0">
                <a:latin typeface="Palatino Linotype" pitchFamily="18" charset="0"/>
                <a:ea typeface="Arial Unicode MS"/>
                <a:cs typeface="Arial Unicode MS"/>
              </a:rPr>
              <a:t> и </a:t>
            </a:r>
            <a:r>
              <a:rPr lang="ru-RU" sz="1600" dirty="0" err="1" smtClean="0">
                <a:latin typeface="Palatino Linotype" pitchFamily="18" charset="0"/>
                <a:ea typeface="Arial Unicode MS"/>
                <a:cs typeface="Arial Unicode MS"/>
              </a:rPr>
              <a:t>Ельнинском</a:t>
            </a:r>
            <a:r>
              <a:rPr lang="ru-RU" sz="1600" dirty="0" smtClean="0">
                <a:latin typeface="Palatino Linotype" pitchFamily="18" charset="0"/>
                <a:ea typeface="Arial Unicode MS"/>
                <a:cs typeface="Arial Unicode MS"/>
              </a:rPr>
              <a:t>.</a:t>
            </a:r>
            <a:endParaRPr lang="ru-RU" sz="1600" dirty="0" smtClean="0">
              <a:latin typeface="Palatino Linotype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1600" dirty="0" smtClean="0">
                <a:latin typeface="Palatino Linotype" pitchFamily="18" charset="0"/>
              </a:rPr>
              <a:t>Положительная динамика показателя в 2021 году отмечена в 16 муниципальных образованиях области. Максимальный темп демонстрирует </a:t>
            </a:r>
            <a:r>
              <a:rPr lang="ru-RU" sz="1600" dirty="0" err="1" smtClean="0">
                <a:latin typeface="Palatino Linotype" pitchFamily="18" charset="0"/>
              </a:rPr>
              <a:t>Велижский</a:t>
            </a:r>
            <a:r>
              <a:rPr lang="ru-RU" sz="1600" dirty="0" smtClean="0">
                <a:latin typeface="Palatino Linotype" pitchFamily="18" charset="0"/>
              </a:rPr>
              <a:t> район (в </a:t>
            </a:r>
            <a:br>
              <a:rPr lang="ru-RU" sz="1600" dirty="0" smtClean="0">
                <a:latin typeface="Palatino Linotype" pitchFamily="18" charset="0"/>
              </a:rPr>
            </a:br>
            <a:r>
              <a:rPr lang="ru-RU" sz="1600" dirty="0" smtClean="0">
                <a:latin typeface="Palatino Linotype" pitchFamily="18" charset="0"/>
              </a:rPr>
              <a:t>3,6 раза), наибольшее снижение показателя отмечено в </a:t>
            </a:r>
            <a:r>
              <a:rPr lang="ru-RU" sz="1600" dirty="0" err="1" smtClean="0">
                <a:latin typeface="Palatino Linotype" pitchFamily="18" charset="0"/>
              </a:rPr>
              <a:t>Ельнинском</a:t>
            </a:r>
            <a:r>
              <a:rPr lang="ru-RU" sz="1600" dirty="0" smtClean="0">
                <a:latin typeface="Palatino Linotype" pitchFamily="18" charset="0"/>
              </a:rPr>
              <a:t> районе (в 3,3 раза). </a:t>
            </a:r>
          </a:p>
          <a:p>
            <a:pPr indent="1905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endParaRPr lang="ru-RU" sz="16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  <a:latin typeface="Palatino Linotype"/>
              </a:rPr>
              <a:t>Площадь земельных участков, предоставленных для строительства в расчете на 10 тыс. человек  населения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536504" cy="5256584"/>
          </a:xfrm>
          <a:noFill/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Наиболее значительные площади земельных участков, предоставленных для строительства, в расчете на 10 тыс. человек населения, представлены в следующих районах: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Сафоновском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(6,14 га) и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Починковском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(6,1 га).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Положительная динамика показателя в 2021 году отмечена в 12 муниципальных образованиях области.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Лидерами по темпу роста данного показателя являются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Ярцевский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– рост в 11,3 раза (с 0,18 до 2,03 га), Смоленский – рост в 8,7 раза (с 0,5 до 4,35 га),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Сафоновский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– рост в 4,1 раза (с 1,5 до </a:t>
            </a:r>
            <a:b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6,14 га) муниципальные районы.</a:t>
            </a:r>
            <a:r>
              <a:rPr lang="en-US" sz="16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В 2021 году снижение активности в предоставлении площадей земельных участков для строительства отмечено в                                12 муниципалитетах.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Значение показателя на уровне 2020 года отмечено в Демидовском районе.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endParaRPr lang="ru-RU" sz="1600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884368" y="5081778"/>
            <a:ext cx="1503648" cy="1038221"/>
            <a:chOff x="3240000" y="5856580"/>
            <a:chExt cx="1503648" cy="103822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240000" y="5856580"/>
              <a:ext cx="1359632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3 га до 6,14 га</a:t>
              </a:r>
              <a:endParaRPr lang="ru-RU" sz="10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248520" y="6648580"/>
              <a:ext cx="1351112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 0 га</a:t>
              </a:r>
              <a:endParaRPr lang="ru-RU" sz="10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250576" y="6108580"/>
              <a:ext cx="1351112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1,19 га </a:t>
              </a:r>
              <a:r>
                <a:rPr lang="ru-RU" sz="1000" dirty="0"/>
                <a:t>до </a:t>
              </a:r>
              <a:r>
                <a:rPr lang="ru-RU" sz="1000" dirty="0" smtClean="0"/>
                <a:t>2,74 га</a:t>
              </a:r>
              <a:endParaRPr lang="ru-RU" sz="10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248520" y="6372000"/>
              <a:ext cx="149512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 0,167 га до  0,8 га</a:t>
              </a:r>
              <a:endParaRPr lang="ru-RU" sz="1000" dirty="0"/>
            </a:p>
          </p:txBody>
        </p:sp>
      </p:grpSp>
      <p:pic>
        <p:nvPicPr>
          <p:cNvPr id="1026" name="Picture 2" descr="D:\Downlds\сл_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1844824"/>
            <a:ext cx="4343237" cy="431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4124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300" b="1" i="1" cap="none" dirty="0" smtClean="0">
                <a:solidFill>
                  <a:prstClr val="black"/>
                </a:solidFill>
                <a:effectLst/>
                <a:latin typeface="Palatino Linotype"/>
                <a:ea typeface="+mn-ea"/>
                <a:cs typeface="+mn-cs"/>
              </a:rPr>
              <a:t> ПЛОЩАДЬ ЗЕМЕЛЬНЫХ УЧАСТКОВ, ПРЕДОСТАВЛЕННЫХ ДЛЯ СТРОИТЕЛЬСТВА, В ОТНОШЕНИИ КОТОРЫХ С ДАТЫ ПРИНЯТИЯ РЕШЕНИЯ О ПРЕДОСТАВЛЕНИИ ЗЕМЕЛЬНОГО УЧАСТКА НЕ БЫЛО ПОЛУЧЕНО РАЗРЕШЕНИЕ НА ВВОД В ЭКСПЛУАТАЦИЮ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464496" cy="4724400"/>
          </a:xfrm>
          <a:noFill/>
        </p:spPr>
        <p:txBody>
          <a:bodyPr>
            <a:noAutofit/>
          </a:bodyPr>
          <a:lstStyle/>
          <a:p>
            <a:pPr marL="0" indent="19050" algn="just"/>
            <a:r>
              <a:rPr lang="ru-RU" sz="1380" dirty="0" smtClean="0">
                <a:solidFill>
                  <a:schemeClr val="tx1"/>
                </a:solidFill>
                <a:latin typeface="Palatino Linotype" pitchFamily="18" charset="0"/>
              </a:rPr>
              <a:t>В 2021 году в целом по Смоленской области площадь земельных участков, предоставленных для жилищного строительства, в отношении которых с даты принятия решения о предоставлении земельного участка или подписания протокола о результатах торгов не было получено разрешение на ввод в эксплуатацию в течение 3 лет, уменьшилась с 2599,9 до 2488,3 тыс. кв. метров, но увеличилась площадь иных объектов капитального строительства, на которые не было получено разрешение на ввод в эксплуатацию</a:t>
            </a:r>
            <a:r>
              <a:rPr lang="en-US" sz="138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1380" dirty="0" smtClean="0">
                <a:solidFill>
                  <a:schemeClr val="tx1"/>
                </a:solidFill>
                <a:latin typeface="Palatino Linotype" pitchFamily="18" charset="0"/>
              </a:rPr>
              <a:t>в течение 5 лет – с 2001,1 до 2037,6  тыс. кв. метров.</a:t>
            </a:r>
          </a:p>
          <a:p>
            <a:pPr marL="0" indent="19050" algn="just"/>
            <a:r>
              <a:rPr lang="ru-RU" sz="1380" dirty="0" smtClean="0">
                <a:solidFill>
                  <a:schemeClr val="tx1"/>
                </a:solidFill>
                <a:latin typeface="Palatino Linotype" pitchFamily="18" charset="0"/>
              </a:rPr>
              <a:t>Земельные участки, разрешение по которым не было получено в течение 3 лет, присутствовали  в 10 муниципалитетах. Максимальное значение отмечено в </a:t>
            </a:r>
            <a:r>
              <a:rPr lang="ru-RU" sz="1380" dirty="0" err="1" smtClean="0">
                <a:solidFill>
                  <a:schemeClr val="tx1"/>
                </a:solidFill>
                <a:latin typeface="Palatino Linotype" pitchFamily="18" charset="0"/>
              </a:rPr>
              <a:t>Гагаринском</a:t>
            </a:r>
            <a:r>
              <a:rPr lang="ru-RU" sz="1380" dirty="0" smtClean="0">
                <a:solidFill>
                  <a:schemeClr val="tx1"/>
                </a:solidFill>
                <a:latin typeface="Palatino Linotype" pitchFamily="18" charset="0"/>
              </a:rPr>
              <a:t> (1042,1 тыс. кв. метров) районе. </a:t>
            </a:r>
          </a:p>
          <a:p>
            <a:pPr marL="0" indent="19050" algn="just"/>
            <a:r>
              <a:rPr lang="ru-RU" sz="1380" dirty="0" smtClean="0">
                <a:solidFill>
                  <a:schemeClr val="tx1"/>
                </a:solidFill>
                <a:latin typeface="Palatino Linotype" pitchFamily="18" charset="0"/>
              </a:rPr>
              <a:t>Земельные участки для строительства иных объектов, по которым не было получено разрешение в течение 5 лет, отмечены в                   11 муниципальных образованиях. Максимальное значение отмечено также в </a:t>
            </a:r>
            <a:r>
              <a:rPr lang="ru-RU" sz="1380" dirty="0" err="1" smtClean="0">
                <a:solidFill>
                  <a:schemeClr val="tx1"/>
                </a:solidFill>
                <a:latin typeface="Palatino Linotype" pitchFamily="18" charset="0"/>
              </a:rPr>
              <a:t>Гагаринском</a:t>
            </a:r>
            <a:r>
              <a:rPr lang="ru-RU" sz="1380" dirty="0" smtClean="0">
                <a:solidFill>
                  <a:schemeClr val="tx1"/>
                </a:solidFill>
                <a:latin typeface="Palatino Linotype" pitchFamily="18" charset="0"/>
              </a:rPr>
              <a:t> (889,9 тыс. кв. метров) районе.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241044887"/>
              </p:ext>
            </p:extLst>
          </p:nvPr>
        </p:nvGraphicFramePr>
        <p:xfrm>
          <a:off x="4648200" y="1600200"/>
          <a:ext cx="434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4124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1200" b="1" cap="none" dirty="0" smtClean="0">
                <a:solidFill>
                  <a:schemeClr val="tx1"/>
                </a:solidFill>
                <a:effectLst/>
                <a:latin typeface="Palatino Linotype"/>
                <a:ea typeface="+mn-ea"/>
                <a:cs typeface="+mn-cs"/>
              </a:rPr>
              <a:t>7) ЖИЛИЩНО-КОММУНАЛЬНОЕ ХОЗЯЙСТВО</a:t>
            </a:r>
            <a:r>
              <a:rPr lang="ru-RU" sz="1400" b="1" cap="none" dirty="0" smtClean="0">
                <a:solidFill>
                  <a:schemeClr val="tx1"/>
                </a:solidFill>
                <a:effectLst/>
                <a:latin typeface="Palatino Linotype"/>
                <a:ea typeface="+mn-ea"/>
                <a:cs typeface="+mn-cs"/>
              </a:rPr>
              <a:t/>
            </a:r>
            <a:br>
              <a:rPr lang="ru-RU" sz="1400" b="1" cap="none" dirty="0" smtClean="0">
                <a:solidFill>
                  <a:schemeClr val="tx1"/>
                </a:solidFill>
                <a:effectLst/>
                <a:latin typeface="Palatino Linotype"/>
                <a:ea typeface="+mn-ea"/>
                <a:cs typeface="+mn-cs"/>
              </a:rPr>
            </a:br>
            <a:r>
              <a:rPr lang="ru-RU" sz="1400" b="1" cap="none" dirty="0" smtClean="0">
                <a:solidFill>
                  <a:schemeClr val="tx1"/>
                </a:solidFill>
                <a:effectLst/>
                <a:latin typeface="Palatino Linotype"/>
                <a:ea typeface="+mn-ea"/>
                <a:cs typeface="+mn-cs"/>
              </a:rPr>
              <a:t/>
            </a:r>
            <a:br>
              <a:rPr lang="ru-RU" sz="1400" b="1" cap="none" dirty="0" smtClean="0">
                <a:solidFill>
                  <a:schemeClr val="tx1"/>
                </a:solidFill>
                <a:effectLst/>
                <a:latin typeface="Palatino Linotype"/>
                <a:ea typeface="+mn-ea"/>
                <a:cs typeface="+mn-cs"/>
              </a:rPr>
            </a:br>
            <a:r>
              <a:rPr lang="ru-RU" sz="1300" b="1" i="1" cap="none" dirty="0" smtClean="0">
                <a:solidFill>
                  <a:schemeClr val="tx1"/>
                </a:solidFill>
                <a:effectLst/>
                <a:latin typeface="Palatino Linotype"/>
                <a:ea typeface="+mn-ea"/>
                <a:cs typeface="+mn-cs"/>
              </a:rPr>
              <a:t>ДОЛЯ МНОГОКВАРТИРНЫХ ДОМОВ, В КОТОРЫХ СОБСТВЕННИКИ ПОМЕЩЕНИЙ ВЫБРАЛИ И РЕАЛИЗУЮТ ОДИН ИЗ СПОСОБОВ УПРАВЛЕНИЯ МНОГОКВАРТИРНЫМИ ДОМАМИ, В ОБЩЕМ ЧИСЛЕ МНОГОКВАРТИРНЫХ ДОМОВ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483224" cy="47244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В 2021 году в 10 муниципальных образованиях области все собственники помещений в многоквартирных домах реализовали право на выбор одного из способов управления (на уровне 2020 года). Недостаточно активно идет внедрение современных способов управления многоквартирными домами в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Краснинском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(59,5%) и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Новодугинском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(79%) районах.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Рост показателя в 2021 году зафиксирован в 6 муниципальных образованиях. Наибольший рост показателя отмечен в Шумячском (на 43,3 п.п.) и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Краснинском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(на 7,7 п.п.) районах .</a:t>
            </a:r>
            <a:endParaRPr lang="ru-RU" sz="16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Отрицательная динамика по данному показателю в 2021 году зафиксирована в        2 районах области, наибольшая</a:t>
            </a:r>
            <a:r>
              <a:rPr lang="ru-RU" sz="1600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- в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Ярцевском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(-5 п.п.) и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Сафоновском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(-0,8 п.п.) районах.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856510" y="5056175"/>
            <a:ext cx="1516293" cy="1029012"/>
            <a:chOff x="7880008" y="5081309"/>
            <a:chExt cx="1516293" cy="102901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880008" y="5081309"/>
              <a:ext cx="1169464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100%</a:t>
              </a:r>
              <a:endParaRPr lang="ru-RU" sz="10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880008" y="5864100"/>
              <a:ext cx="1175059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менее  83,33%</a:t>
              </a:r>
              <a:endParaRPr lang="ru-RU" sz="10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87427" y="5342919"/>
              <a:ext cx="1508874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/>
                <a:t>от </a:t>
              </a:r>
              <a:r>
                <a:rPr lang="ru-RU" sz="1000" dirty="0" smtClean="0"/>
                <a:t>98% </a:t>
              </a:r>
              <a:r>
                <a:rPr lang="ru-RU" sz="1000" dirty="0"/>
                <a:t>до </a:t>
              </a:r>
              <a:r>
                <a:rPr lang="ru-RU" sz="1000" dirty="0" smtClean="0"/>
                <a:t>99,9%</a:t>
              </a:r>
              <a:endParaRPr lang="ru-RU" sz="10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880008" y="5611991"/>
              <a:ext cx="1389000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90% до 96%</a:t>
              </a:r>
              <a:endParaRPr lang="ru-RU" sz="1000" dirty="0"/>
            </a:p>
          </p:txBody>
        </p:sp>
      </p:grpSp>
      <p:pic>
        <p:nvPicPr>
          <p:cNvPr id="1026" name="Picture 2" descr="D:\Downlds\сл_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772816"/>
            <a:ext cx="4343237" cy="431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41248"/>
          </a:xfrm>
        </p:spPr>
        <p:txBody>
          <a:bodyPr>
            <a:noAutofit/>
          </a:bodyPr>
          <a:lstStyle/>
          <a:p>
            <a:pPr lvl="0" algn="just"/>
            <a:r>
              <a:rPr lang="ru-RU" sz="1000" b="1" i="1" dirty="0" smtClean="0">
                <a:solidFill>
                  <a:schemeClr val="tx1"/>
                </a:solidFill>
              </a:rPr>
              <a:t>Доля организаций коммунального комплекса, осуществляющих производство товаров, оказание услуг по </a:t>
            </a:r>
            <a:r>
              <a:rPr lang="ru-RU" sz="1000" b="1" i="1" dirty="0" err="1" smtClean="0">
                <a:solidFill>
                  <a:schemeClr val="tx1"/>
                </a:solidFill>
              </a:rPr>
              <a:t>водо</a:t>
            </a:r>
            <a:r>
              <a:rPr lang="ru-RU" sz="1000" b="1" i="1" dirty="0" smtClean="0">
                <a:solidFill>
                  <a:schemeClr val="tx1"/>
                </a:solidFill>
              </a:rPr>
              <a:t>-, тепло-, </a:t>
            </a:r>
            <a:r>
              <a:rPr lang="ru-RU" sz="1000" b="1" i="1" dirty="0" err="1" smtClean="0">
                <a:solidFill>
                  <a:schemeClr val="tx1"/>
                </a:solidFill>
              </a:rPr>
              <a:t>газо</a:t>
            </a:r>
            <a:r>
              <a:rPr lang="ru-RU" sz="1000" b="1" i="1" dirty="0" smtClean="0">
                <a:solidFill>
                  <a:schemeClr val="tx1"/>
                </a:solidFill>
              </a:rPr>
              <a:t>- и электроснабжению, водоотведению, очистке сточных вод, утилизации (захоронению) твердых бытовых отходов и использующих объекты коммунальной инфраструктуры на праве частной собственности, по договору аренды или концессии, участие субъекта Российской Федерации и (или) городского округа (муниципального района) в уставном капитале которых составляет не более 25 процентов</a:t>
            </a:r>
            <a:endParaRPr lang="ru-RU" sz="1000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340768"/>
            <a:ext cx="4267200" cy="498383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В 2021 году доля организаций коммунального комплекса, в которых участие государства и муниципалитета составляет не более 25 процентов, в общем числе организаций коммунального комплекса, осуществляющих свою деятельность на территории городского округа (муниципального района), варьировалась в муниципальных образованиях области от 27,3% до 100%. </a:t>
            </a:r>
          </a:p>
          <a:p>
            <a:pPr marL="0" indent="0" algn="just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При этом максимальное значение (100%) отмечено в 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Темкинском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районе. </a:t>
            </a:r>
          </a:p>
          <a:p>
            <a:pPr marL="0" indent="0" algn="just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Минимальные значения (50% и менее) - в        6 районах области (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Велижском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, Холм-Жирковском,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Шумячском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Ельнинском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Монастырщинском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, Демидовском) и городе Десногорске.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7884000" y="4968000"/>
            <a:ext cx="1516293" cy="1029012"/>
            <a:chOff x="7880008" y="5081309"/>
            <a:chExt cx="1516293" cy="102901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880008" y="5081309"/>
              <a:ext cx="1169464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100%</a:t>
              </a:r>
              <a:endParaRPr lang="ru-RU" sz="10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880008" y="5864100"/>
              <a:ext cx="1175059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50%  и менее</a:t>
              </a:r>
              <a:endParaRPr lang="ru-RU" sz="10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887427" y="5342919"/>
              <a:ext cx="1508874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82,6% </a:t>
              </a:r>
              <a:r>
                <a:rPr lang="ru-RU" sz="1000" dirty="0"/>
                <a:t>до </a:t>
              </a:r>
              <a:r>
                <a:rPr lang="ru-RU" sz="1000" dirty="0" smtClean="0"/>
                <a:t>92%</a:t>
              </a:r>
              <a:endParaRPr lang="ru-RU" sz="10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880008" y="5611991"/>
              <a:ext cx="1389000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57% до 77,8%</a:t>
              </a:r>
              <a:endParaRPr lang="ru-RU" sz="1000" dirty="0"/>
            </a:p>
          </p:txBody>
        </p:sp>
      </p:grpSp>
      <p:pic>
        <p:nvPicPr>
          <p:cNvPr id="1026" name="Picture 2" descr="D:\Downlds\сл_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0031" y="1728788"/>
            <a:ext cx="4343237" cy="431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200" b="1" i="1" cap="none" dirty="0" smtClean="0">
                <a:solidFill>
                  <a:schemeClr val="tx1"/>
                </a:solidFill>
                <a:effectLst/>
                <a:latin typeface="Palatino Linotype"/>
                <a:ea typeface="+mn-ea"/>
                <a:cs typeface="+mn-cs"/>
              </a:rPr>
              <a:t>ДОЛЯ МНОГОКВАРТИРНЫХ ДОМОВ, РАСПОЛОЖЕННЫХ НА ЗЕМЕЛЬНЫХ УЧАСТКАХ, В ОТНОШЕНИИ КОТОРЫХ ОСУЩЕСТВЛЕН ГОСУДАРСТВЕННЫЙ КАДАСТРОВЫЙ УЧЕТ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320480" cy="4911824"/>
          </a:xfrm>
          <a:noFill/>
        </p:spPr>
        <p:txBody>
          <a:bodyPr>
            <a:normAutofit fontScale="70000" lnSpcReduction="20000"/>
          </a:bodyPr>
          <a:lstStyle/>
          <a:p>
            <a:pPr marL="0" indent="19050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Положительная динамика доли МКД, расположенных на земельных участках, в отношении которых осуществлен кадастровый учет, отмечена в городе Смоленске и 10 районах области, самый высокий прирост обеспечен в Шумячском (на      17,6 п.п.) и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Ярцевском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(на </a:t>
            </a:r>
            <a:b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10 п.п.) районах.</a:t>
            </a:r>
          </a:p>
          <a:p>
            <a:pPr marL="0" indent="19050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В городе Десногорске,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Ярцевском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Глинковском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и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Темкинском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районах все многоквартирные дома стоят на кадастровом учете. </a:t>
            </a:r>
          </a:p>
          <a:p>
            <a:pPr marL="0" indent="19050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В Демидовском и Ершичском районах земельные участки под многоквартирными домами не стоят на кадастровом учете.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856510" y="5056175"/>
            <a:ext cx="1516293" cy="1029012"/>
            <a:chOff x="7880008" y="5081309"/>
            <a:chExt cx="1516293" cy="102901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880008" y="5081309"/>
              <a:ext cx="1169464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100%</a:t>
              </a:r>
              <a:endParaRPr lang="ru-RU" sz="10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880008" y="5864100"/>
              <a:ext cx="1175059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0%</a:t>
              </a:r>
              <a:endParaRPr lang="ru-RU" sz="10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87427" y="5342919"/>
              <a:ext cx="1508874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51,8% </a:t>
              </a:r>
              <a:r>
                <a:rPr lang="ru-RU" sz="1000" dirty="0"/>
                <a:t>до </a:t>
              </a:r>
              <a:r>
                <a:rPr lang="ru-RU" sz="1000" dirty="0" smtClean="0"/>
                <a:t>99%</a:t>
              </a:r>
              <a:endParaRPr lang="ru-RU" sz="10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880008" y="5611991"/>
              <a:ext cx="1389000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7,4% до 47%</a:t>
              </a:r>
              <a:endParaRPr lang="ru-RU" sz="1000" dirty="0"/>
            </a:p>
          </p:txBody>
        </p:sp>
      </p:grpSp>
      <p:pic>
        <p:nvPicPr>
          <p:cNvPr id="1026" name="Picture 2" descr="D:\Downlds\сл_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772816"/>
            <a:ext cx="4343237" cy="431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41248"/>
          </a:xfrm>
          <a:noFill/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200" b="1" i="1" cap="none" dirty="0" smtClean="0">
                <a:solidFill>
                  <a:prstClr val="black"/>
                </a:solidFill>
                <a:effectLst/>
                <a:latin typeface="Palatino Linotype"/>
                <a:ea typeface="+mn-ea"/>
                <a:cs typeface="+mn-cs"/>
              </a:rPr>
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4464496" cy="4824536"/>
          </a:xfrm>
          <a:noFill/>
        </p:spPr>
        <p:txBody>
          <a:bodyPr>
            <a:noAutofit/>
          </a:bodyPr>
          <a:lstStyle/>
          <a:p>
            <a:pPr marL="0" indent="0" algn="just"/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  <a:ea typeface="Arial Unicode MS"/>
                <a:cs typeface="Arial Unicode MS"/>
              </a:rPr>
              <a:t>В 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2021 году по сравнению с 2020 годом доля населения, получившего жилые помещения и улучшившего жилищные условия, в общей численности населения, состоящего на учете в качестве нуждающегося в жилых помещениях, выросла в 11 муниципальных образованиях. </a:t>
            </a:r>
          </a:p>
          <a:p>
            <a:pPr marL="0" indent="0" algn="just"/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Максимальное увеличение данного показателя отмечено в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Шумячском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районе на 34,8 п.п., снижение - в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Новодугинском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районе (на 7 п.п.). В Вяземском,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Руднянском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, Смоленском, Демидовском,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Починковском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и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Ершичском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районах показатель находится на уровне 2020 года.</a:t>
            </a:r>
          </a:p>
          <a:p>
            <a:pPr marL="0" indent="0" algn="just"/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Наибольшее значение показателя  сложилось в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Шумячском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(100%), Демидовском (30%) и Смоленском (28%) районах.</a:t>
            </a:r>
          </a:p>
          <a:p>
            <a:pPr marL="0" indent="0" algn="just"/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В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Ершичском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и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Темкинском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районах в 2021 году никто из жителей, состоящих на учете в качестве нуждающегося в жилых помещения, не получил жилья (не улучшил свои жилищные условия).</a:t>
            </a:r>
            <a:endParaRPr lang="ru-RU" sz="14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10" name="Содержимое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1806494"/>
            <a:ext cx="4343397" cy="4311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Группа 5"/>
          <p:cNvGrpSpPr/>
          <p:nvPr/>
        </p:nvGrpSpPr>
        <p:grpSpPr>
          <a:xfrm>
            <a:off x="7856510" y="5056175"/>
            <a:ext cx="1516293" cy="1029012"/>
            <a:chOff x="7880008" y="5081309"/>
            <a:chExt cx="1516293" cy="1029012"/>
          </a:xfrm>
          <a:noFill/>
        </p:grpSpPr>
        <p:sp>
          <p:nvSpPr>
            <p:cNvPr id="6" name="Прямоугольник 5"/>
            <p:cNvSpPr/>
            <p:nvPr/>
          </p:nvSpPr>
          <p:spPr>
            <a:xfrm>
              <a:off x="7880008" y="5081309"/>
              <a:ext cx="1169464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100%</a:t>
              </a:r>
              <a:endParaRPr lang="ru-RU" sz="10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880008" y="5864100"/>
              <a:ext cx="1175059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0%</a:t>
              </a:r>
              <a:endParaRPr lang="ru-RU" sz="10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87427" y="5342919"/>
              <a:ext cx="1508874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8,1% до 30%</a:t>
              </a:r>
              <a:endParaRPr lang="ru-RU" sz="10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880008" y="5611991"/>
              <a:ext cx="1389000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/>
                <a:t>менее </a:t>
              </a:r>
              <a:r>
                <a:rPr lang="ru-RU" sz="1000" dirty="0" smtClean="0"/>
                <a:t>7,08%</a:t>
              </a:r>
              <a:endParaRPr lang="ru-RU" sz="1000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I. РЕЗУЛЬТАТЫ МОНИТОРИНГА ЭФФЕКТИВНОСТИ ДЕЯТЕЛЬНОСТИ ОРГАНОВ МЕСТНОГО САМОУПРАВЛЕНИЯ ГОРОДСКИХ ОКРУГОВ И МУНИЦИПАЛЬНЫХ РАЙОНОВ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1) экономическое развитие;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2) дошкольное образование;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3) общее и дополнительное образование;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4) культура;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5) физическая культура и спорт;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6) жилищное строительство и обеспечение граждан жильем;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7) жилищно-коммунальное хозяйство;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8) организация муниципального управления;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9) энергосбережение и повышение энергетической </a:t>
            </a:r>
            <a:r>
              <a:rPr lang="ru-RU" b="1" cap="all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эффективности;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10) </a:t>
            </a: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ПРОВЕДЕНИЕ НЕЗАВИСИМОЙ ОЦЕНКИ КАЧЕСТВА УСЛОВИЙ ОКАЗАНИЯ УСЛУГ ОРГАНИЗАЦИЯМИ В СФЕРАХ КУЛЬТУРЫ, ОХРАНЫ ЗДОРОВЬЯ, ОБРАЗОВАНИЯ И СОЦИАЛЬНОГО ОБСЛУЖИВАНИЯ.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cap="all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II</a:t>
            </a:r>
            <a:r>
              <a:rPr lang="en-US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. </a:t>
            </a: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ИТОГИ СОЦИОЛОГИЧЕСКИХ ОПРОСОВ НАСЕЛЕНИЯ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III. </a:t>
            </a: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РЕЗУЛЬТАТЫ ОЦЕНКИ ЭФФЕКТИВНОСТИ ДЕЯТЕЛЬНОСТИ ОРГАНОВ МЕСТНОГО САМОУПРАВЛЕНИЯ ГОРОДСКИХ ОКРУГОВ И </a:t>
            </a:r>
            <a:r>
              <a:rPr lang="ru-RU" b="1" cap="all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МУНИЦИПАЛЬНЫХ </a:t>
            </a:r>
            <a:r>
              <a:rPr lang="ru-RU" b="1" cap="all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РАЙОНОВ</a:t>
            </a:r>
            <a:endParaRPr lang="ru-RU" b="1" cap="all" dirty="0"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234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1300" b="1" dirty="0" smtClean="0">
                <a:solidFill>
                  <a:schemeClr val="tx1"/>
                </a:solidFill>
              </a:rPr>
              <a:t>8) организация муниципального управления </a:t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ru-RU" sz="1300" b="1" cap="none" dirty="0" smtClean="0">
                <a:solidFill>
                  <a:prstClr val="black"/>
                </a:solidFill>
                <a:effectLst/>
                <a:latin typeface="Palatino Linotype"/>
                <a:ea typeface="+mn-ea"/>
                <a:cs typeface="+mn-cs"/>
              </a:rPr>
              <a:t/>
            </a:r>
            <a:br>
              <a:rPr lang="ru-RU" sz="1300" b="1" cap="none" dirty="0" smtClean="0">
                <a:solidFill>
                  <a:prstClr val="black"/>
                </a:solidFill>
                <a:effectLst/>
                <a:latin typeface="Palatino Linotype"/>
                <a:ea typeface="+mn-ea"/>
                <a:cs typeface="+mn-cs"/>
              </a:rPr>
            </a:br>
            <a:r>
              <a:rPr lang="ru-RU" sz="1400" b="1" i="1" dirty="0" smtClean="0">
                <a:solidFill>
                  <a:schemeClr val="tx1"/>
                </a:solidFill>
              </a:rPr>
              <a:t>доля налоговых и неналоговых доходов местного бюджета в общем объеме собственных доходов бюджета муниципального образования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4464496" cy="5544616"/>
          </a:xfrm>
          <a:noFill/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tabLst>
                <a:tab pos="714375" algn="l"/>
              </a:tabLst>
            </a:pP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В 2021 году наибольшую долю налоговых и неналоговых доходов в общем объеме собственных доходов муниципального образования имели Смоленский (61,8%),  Вяземский (60,6%) и </a:t>
            </a:r>
            <a:r>
              <a:rPr lang="ru-RU" sz="2700" dirty="0" err="1" smtClean="0">
                <a:solidFill>
                  <a:schemeClr val="tx1"/>
                </a:solidFill>
                <a:latin typeface="Palatino Linotype" pitchFamily="18" charset="0"/>
              </a:rPr>
              <a:t>Гагаринский</a:t>
            </a: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 (57,9%) районы, а также городские округа Смоленск (66,6%) и Десногорск (71,4%).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tabLst>
                <a:tab pos="714375" algn="l"/>
              </a:tabLst>
            </a:pP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Среди муниципальных образований по прежнему наибольшую группу составляют районы с   собственными доходами, занимающими  менее 50% в общем объеме доходов бюджета муниципального образования.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tabLst>
                <a:tab pos="714375" algn="l"/>
              </a:tabLst>
            </a:pP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В 2021 году наблюдался рост доли налоговых и неналоговых  доходов в 11 муниципалитетах, при этом наибольший рост обеспечен в городе Десногорске (на 12,7 п.п.) и городе Смоленске (на 4,8 п.п.).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tabLst>
                <a:tab pos="714375" algn="l"/>
              </a:tabLst>
            </a:pP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Снижение показателя произошло в 16 муниципальных образованиях (максимальное - в </a:t>
            </a:r>
            <a:r>
              <a:rPr lang="ru-RU" sz="2700" dirty="0" err="1" smtClean="0">
                <a:solidFill>
                  <a:schemeClr val="tx1"/>
                </a:solidFill>
                <a:latin typeface="Palatino Linotype" pitchFamily="18" charset="0"/>
              </a:rPr>
              <a:t>Гагаринском</a:t>
            </a: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 районе на 14,6 п.п.).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tabLst>
                <a:tab pos="714375" algn="l"/>
              </a:tabLst>
            </a:pP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Самый низкий показатель доли налоговых и неналоговых доходов местного бюджета в общем объеме собственных доходов бюджета муниципального образования сложился в районах: </a:t>
            </a:r>
            <a:r>
              <a:rPr lang="ru-RU" sz="2700" dirty="0" err="1" smtClean="0">
                <a:solidFill>
                  <a:schemeClr val="tx1"/>
                </a:solidFill>
                <a:latin typeface="Palatino Linotype" pitchFamily="18" charset="0"/>
              </a:rPr>
              <a:t>Глинковском</a:t>
            </a: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 (10,6%), </a:t>
            </a:r>
            <a:r>
              <a:rPr lang="ru-RU" sz="2700" dirty="0" err="1" smtClean="0">
                <a:solidFill>
                  <a:schemeClr val="tx1"/>
                </a:solidFill>
                <a:latin typeface="Palatino Linotype" pitchFamily="18" charset="0"/>
              </a:rPr>
              <a:t>Ершичском</a:t>
            </a: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 (14,3%) и </a:t>
            </a:r>
            <a:r>
              <a:rPr lang="ru-RU" sz="2700" dirty="0" err="1" smtClean="0">
                <a:solidFill>
                  <a:schemeClr val="tx1"/>
                </a:solidFill>
                <a:latin typeface="Palatino Linotype" pitchFamily="18" charset="0"/>
              </a:rPr>
              <a:t>Велижском</a:t>
            </a: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 (14,68%).</a:t>
            </a:r>
          </a:p>
        </p:txBody>
      </p:sp>
      <p:pic>
        <p:nvPicPr>
          <p:cNvPr id="15" name="Содержимое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1806494"/>
            <a:ext cx="4343396" cy="4311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Группа 5"/>
          <p:cNvGrpSpPr/>
          <p:nvPr/>
        </p:nvGrpSpPr>
        <p:grpSpPr>
          <a:xfrm>
            <a:off x="7856510" y="5056175"/>
            <a:ext cx="1516293" cy="1029012"/>
            <a:chOff x="7880008" y="5081309"/>
            <a:chExt cx="1516293" cy="1029012"/>
          </a:xfrm>
          <a:noFill/>
        </p:grpSpPr>
        <p:sp>
          <p:nvSpPr>
            <p:cNvPr id="11" name="Прямоугольник 10"/>
            <p:cNvSpPr/>
            <p:nvPr/>
          </p:nvSpPr>
          <p:spPr>
            <a:xfrm>
              <a:off x="7880008" y="5081309"/>
              <a:ext cx="1169464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smtClean="0"/>
                <a:t>более 57,9%</a:t>
              </a:r>
              <a:endParaRPr lang="ru-RU" sz="10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880008" y="5864100"/>
              <a:ext cx="1175059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менее 18,9%</a:t>
              </a:r>
              <a:endParaRPr lang="ru-RU" sz="10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887427" y="5342919"/>
              <a:ext cx="1508874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 34% </a:t>
              </a:r>
              <a:r>
                <a:rPr lang="ru-RU" sz="1000" dirty="0"/>
                <a:t>до </a:t>
              </a:r>
              <a:r>
                <a:rPr lang="ru-RU" sz="1000" dirty="0" smtClean="0"/>
                <a:t>51,96%</a:t>
              </a:r>
              <a:endParaRPr lang="ru-RU" sz="10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880008" y="5611991"/>
              <a:ext cx="1389000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19% до 32,2%</a:t>
              </a:r>
              <a:endParaRPr lang="ru-RU" sz="1000" dirty="0"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4198240" cy="84124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300" b="1" i="1" dirty="0" smtClean="0">
                <a:solidFill>
                  <a:prstClr val="black"/>
                </a:solidFill>
                <a:effectLst/>
                <a:latin typeface="Palatino Linotype"/>
                <a:ea typeface="+mn-ea"/>
                <a:cs typeface="+mn-cs"/>
              </a:rPr>
              <a:t>Доля основных фондов организаций муниципальной формы собственности, находящихся в стадии банкротства</a:t>
            </a:r>
            <a:endParaRPr lang="ru-RU" sz="13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392488" cy="5127848"/>
          </a:xfrm>
          <a:noFill/>
        </p:spPr>
        <p:txBody>
          <a:bodyPr>
            <a:noAutofit/>
          </a:bodyPr>
          <a:lstStyle/>
          <a:p>
            <a:pPr marL="0" indent="19050" algn="just"/>
            <a:r>
              <a:rPr lang="ru-RU" sz="1530" dirty="0" smtClean="0">
                <a:solidFill>
                  <a:schemeClr val="tx1"/>
                </a:solidFill>
                <a:latin typeface="Palatino Linotype" pitchFamily="18" charset="0"/>
              </a:rPr>
              <a:t>По итогам 2021 года наличие основных фондов организаций муниципальной формы собственности, находящихся в стадии банкротства, зафиксировано в 2 муниципальных образованиях (в 2020 г. – 3). </a:t>
            </a:r>
          </a:p>
          <a:p>
            <a:pPr marL="0" indent="19050" algn="just"/>
            <a:r>
              <a:rPr lang="ru-RU" sz="1530" dirty="0" smtClean="0">
                <a:solidFill>
                  <a:schemeClr val="tx1"/>
                </a:solidFill>
                <a:latin typeface="Palatino Linotype" pitchFamily="18" charset="0"/>
              </a:rPr>
              <a:t>Организации-банкроты зафиксированы в 2 районах (</a:t>
            </a:r>
            <a:r>
              <a:rPr lang="ru-RU" sz="1530" dirty="0" err="1" smtClean="0">
                <a:solidFill>
                  <a:schemeClr val="tx1"/>
                </a:solidFill>
                <a:latin typeface="Palatino Linotype" pitchFamily="18" charset="0"/>
              </a:rPr>
              <a:t>Ярцевском</a:t>
            </a:r>
            <a:r>
              <a:rPr lang="ru-RU" sz="1530" dirty="0" smtClean="0">
                <a:solidFill>
                  <a:schemeClr val="tx1"/>
                </a:solidFill>
                <a:latin typeface="Palatino Linotype" pitchFamily="18" charset="0"/>
              </a:rPr>
              <a:t>, Дорогобужском).</a:t>
            </a:r>
          </a:p>
          <a:p>
            <a:pPr marL="0" indent="19050" algn="just"/>
            <a:r>
              <a:rPr lang="ru-RU" sz="1530" dirty="0" smtClean="0">
                <a:solidFill>
                  <a:schemeClr val="tx1"/>
                </a:solidFill>
                <a:latin typeface="Palatino Linotype" pitchFamily="18" charset="0"/>
              </a:rPr>
              <a:t>Максимальное значение показателя отмечено в </a:t>
            </a:r>
            <a:r>
              <a:rPr lang="ru-RU" sz="1530" dirty="0" err="1" smtClean="0">
                <a:solidFill>
                  <a:schemeClr val="tx1"/>
                </a:solidFill>
                <a:latin typeface="Palatino Linotype" pitchFamily="18" charset="0"/>
              </a:rPr>
              <a:t>Ярцевском</a:t>
            </a:r>
            <a:r>
              <a:rPr lang="ru-RU" sz="1530" dirty="0" smtClean="0">
                <a:solidFill>
                  <a:schemeClr val="tx1"/>
                </a:solidFill>
                <a:latin typeface="Palatino Linotype" pitchFamily="18" charset="0"/>
              </a:rPr>
              <a:t> районе (0,94%).</a:t>
            </a:r>
          </a:p>
          <a:p>
            <a:pPr marL="0" indent="19050" algn="just"/>
            <a:r>
              <a:rPr lang="ru-RU" sz="1530" dirty="0" smtClean="0">
                <a:solidFill>
                  <a:schemeClr val="tx1"/>
                </a:solidFill>
                <a:latin typeface="Palatino Linotype" pitchFamily="18" charset="0"/>
              </a:rPr>
              <a:t>Снижение доли основных фондов несостоятельных организаций муниципальной формы собственности произошло в городе Смоленске (с 0,1% до 0%).</a:t>
            </a:r>
          </a:p>
          <a:p>
            <a:pPr marL="0" indent="19050" algn="just"/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Значение показателя на уровне 2020 года отмечено в Дорогобужском районе.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196752"/>
            <a:ext cx="4176464" cy="4824536"/>
          </a:xfrm>
          <a:noFill/>
        </p:spPr>
        <p:txBody>
          <a:bodyPr>
            <a:normAutofit/>
          </a:bodyPr>
          <a:lstStyle/>
          <a:p>
            <a:pPr marL="0" indent="19050" algn="just"/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Объем не завершенного в установленные сроки строительства, осуществляемого за счет средств бюджета городского округа   (района) в 2021 г. зафиксирован в 4 муниципальных образованиях (в 2020 г. – 5).  </a:t>
            </a:r>
          </a:p>
          <a:p>
            <a:pPr marL="0" indent="19050" algn="just"/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Увеличение показателя отмечается в  Вяземском муниципалитете на 15%. </a:t>
            </a:r>
          </a:p>
          <a:p>
            <a:pPr marL="0" indent="19050" algn="just"/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Сокращение объема не завершенного строительства отмечено  в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Краснинском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(с 24,0 до 0 млн. руб.),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Темкинском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районе (на 69,8%) и городском округе Смоленск (на 11,9%).</a:t>
            </a:r>
          </a:p>
          <a:p>
            <a:pPr marL="0" indent="19050" algn="just"/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Значение показателя на уровне 2020 года отмечено в городском округе Десногорск.</a:t>
            </a:r>
          </a:p>
        </p:txBody>
      </p:sp>
      <p:sp>
        <p:nvSpPr>
          <p:cNvPr id="5" name="Текст 7"/>
          <p:cNvSpPr txBox="1">
            <a:spLocks/>
          </p:cNvSpPr>
          <p:nvPr/>
        </p:nvSpPr>
        <p:spPr>
          <a:xfrm>
            <a:off x="4752529" y="404664"/>
            <a:ext cx="4391471" cy="6397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300" b="1" i="1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Объем </a:t>
            </a:r>
            <a:r>
              <a:rPr lang="ru-RU" sz="1300" b="1" i="1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не завершенного </a:t>
            </a:r>
            <a:r>
              <a:rPr lang="ru-RU" sz="1300" b="1" i="1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 установленные сроки строительства, осуществляемого за счет средств бюджета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1300" b="1" i="1" dirty="0" smtClean="0">
                <a:solidFill>
                  <a:schemeClr val="tx1"/>
                </a:solidFill>
              </a:rPr>
              <a:t>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132856"/>
            <a:ext cx="4392488" cy="3528392"/>
          </a:xfrm>
          <a:noFill/>
        </p:spPr>
        <p:txBody>
          <a:bodyPr>
            <a:noAutofit/>
          </a:bodyPr>
          <a:lstStyle/>
          <a:p>
            <a:pPr marL="0" indent="1905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Объем расходов бюджета на содержание работников органов местного самоуправления в расчете на одного жителя в 2021 году составил:</a:t>
            </a:r>
          </a:p>
          <a:p>
            <a:pPr marL="0" indent="1905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в городских округах от 1218,6 рубля в городе Смоленске до 1702,6 рублей в городе Десногорске;</a:t>
            </a:r>
          </a:p>
          <a:p>
            <a:pPr marL="0" indent="1905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в муниципальных районах от </a:t>
            </a:r>
            <a:b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1108,71 рублей в Смоленском районе до 6193,5 рублей в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Глинковском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районе.</a:t>
            </a:r>
          </a:p>
        </p:txBody>
      </p:sp>
      <p:pic>
        <p:nvPicPr>
          <p:cNvPr id="10" name="Содержимое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853496"/>
            <a:ext cx="4343397" cy="4311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7783200" y="5087541"/>
            <a:ext cx="1829359" cy="1005929"/>
            <a:chOff x="7880008" y="5092850"/>
            <a:chExt cx="1829359" cy="1005929"/>
          </a:xfrm>
          <a:noFill/>
        </p:grpSpPr>
        <p:sp>
          <p:nvSpPr>
            <p:cNvPr id="6" name="Прямоугольник 5"/>
            <p:cNvSpPr/>
            <p:nvPr/>
          </p:nvSpPr>
          <p:spPr>
            <a:xfrm>
              <a:off x="7880008" y="5092850"/>
              <a:ext cx="1360800" cy="223138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850" dirty="0" smtClean="0"/>
                <a:t>более 4,3 тыс. рублей</a:t>
              </a:r>
              <a:endParaRPr lang="ru-RU" sz="85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880008" y="5875641"/>
              <a:ext cx="1360800" cy="223138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850" dirty="0" smtClean="0"/>
                <a:t>менее  1,7 тыс. рублей</a:t>
              </a:r>
              <a:endParaRPr lang="ru-RU" sz="85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87426" y="5354460"/>
              <a:ext cx="1821941" cy="223138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850" dirty="0" smtClean="0"/>
                <a:t>от 3,1 до 4,0 тыс.рублей</a:t>
              </a:r>
              <a:endParaRPr lang="ru-RU" sz="85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880008" y="5623532"/>
              <a:ext cx="1613336" cy="223138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850" dirty="0" smtClean="0"/>
                <a:t>от  1,9 до 3,0 тыс. рублей</a:t>
              </a:r>
              <a:endParaRPr lang="ru-RU" sz="850" dirty="0"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548680"/>
            <a:ext cx="86868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b="1" i="1" dirty="0" smtClean="0">
                <a:solidFill>
                  <a:schemeClr val="tx1"/>
                </a:solidFill>
              </a:rPr>
              <a:t>Среднегодовая численность постоянного населения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79512" y="836712"/>
            <a:ext cx="8830816" cy="5904656"/>
          </a:xfrm>
          <a:prstGeom prst="rect">
            <a:avLst/>
          </a:prstGeom>
          <a:noFill/>
        </p:spPr>
        <p:txBody>
          <a:bodyPr>
            <a:normAutofit fontScale="40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9050"/>
            <a:endParaRPr lang="ru-RU" dirty="0" smtClean="0">
              <a:solidFill>
                <a:srgbClr val="FF0000"/>
              </a:solidFill>
            </a:endParaRPr>
          </a:p>
          <a:p>
            <a:pPr marL="0" indent="19050" algn="just"/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Муниципальные образования с наиболее высокой среднегодовой численностью постоянного населения:  Вяземский (73,627 тыс.чел.), 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Рославльский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(65,4 тыс.чел.) и Смоленский (60,883 тыс.чел.) муниципальные районы и городские округа Смоленск (318,7 тыс.чел.) и Десногорск (26,978 тыс.чел.). </a:t>
            </a:r>
          </a:p>
          <a:p>
            <a:pPr marL="0" indent="19050" algn="just"/>
            <a:r>
              <a:rPr lang="en-US" sz="3500" dirty="0" smtClean="0">
                <a:solidFill>
                  <a:schemeClr val="tx1"/>
                </a:solidFill>
                <a:latin typeface="Palatino Linotype" pitchFamily="18" charset="0"/>
              </a:rPr>
              <a:t>C 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низкой – 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Глинковский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(3,938 тыс.чел.), 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Темкинский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(5,519 тыс.чел), 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Ершичский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(5,537 тыс.чел.). 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Угранский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(7,03 тыс.чел.) и 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Хиславичский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(7,435 тыс.чел.) муниципальные районы.</a:t>
            </a:r>
          </a:p>
          <a:p>
            <a:pPr marL="0" indent="19050" algn="just"/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Рост численности населения в 2021 году не отмечен ни в одном муниципальном образовании. Уменьшилась численность постоянного населения по сравнению с уровнем 2020 года в 27 муниципалитетах.</a:t>
            </a:r>
          </a:p>
          <a:p>
            <a:pPr algn="just"/>
            <a:endParaRPr lang="ru-RU" dirty="0" smtClean="0">
              <a:solidFill>
                <a:srgbClr val="FF0000"/>
              </a:solidFill>
            </a:endParaRPr>
          </a:p>
          <a:p>
            <a:pPr algn="just"/>
            <a:endParaRPr lang="ru-RU" dirty="0" smtClean="0">
              <a:solidFill>
                <a:srgbClr val="FF0000"/>
              </a:solidFill>
            </a:endParaRPr>
          </a:p>
          <a:p>
            <a:pPr algn="just"/>
            <a:endParaRPr lang="ru-RU" dirty="0" smtClean="0">
              <a:solidFill>
                <a:srgbClr val="FF0000"/>
              </a:solidFill>
            </a:endParaRPr>
          </a:p>
          <a:p>
            <a:pPr marL="0" indent="19050" algn="just">
              <a:lnSpc>
                <a:spcPct val="120000"/>
              </a:lnSpc>
              <a:spcBef>
                <a:spcPts val="600"/>
              </a:spcBef>
            </a:pPr>
            <a:r>
              <a:rPr lang="ru-RU" b="1" i="1" cap="all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Доля просроченной кредиторской задолженности по оплате труда (включая начисления на оплату труда) муниципальных учреждений в общем объеме расходов муниципального образования на оплату труда (включая начисления на оплату труда)</a:t>
            </a:r>
          </a:p>
          <a:p>
            <a:pPr marL="0" indent="19050" algn="just">
              <a:lnSpc>
                <a:spcPct val="120000"/>
              </a:lnSpc>
              <a:spcBef>
                <a:spcPts val="600"/>
              </a:spcBef>
            </a:pP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Кредиторская задолженность по оплате труда (включая начисления на оплату труда) в муниципальных бюджетных учреждениях во всех муниципальных образованиях Смоленской области на конец 2021 года отсутствовала, так же как и в 2020 году.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ru-RU" dirty="0" smtClean="0">
              <a:solidFill>
                <a:srgbClr val="FF0000"/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ru-RU" dirty="0" smtClean="0">
              <a:solidFill>
                <a:srgbClr val="FF0000"/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1905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b="1" i="1" cap="all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Наличие в городском округе (муниципальном районе) утвержденного генерального плана городского округа (схемы территориального планирования муниципального района)</a:t>
            </a:r>
          </a:p>
          <a:p>
            <a:pPr marL="0" indent="19050" algn="just">
              <a:lnSpc>
                <a:spcPct val="120000"/>
              </a:lnSpc>
              <a:spcBef>
                <a:spcPts val="600"/>
              </a:spcBef>
            </a:pP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По состоянию на 2014 г. генеральные планы городских округов (схемы территориального планирования муниципальных районов) разработаны и утверждены во всех муниципальных образованиях области.</a:t>
            </a:r>
          </a:p>
          <a:p>
            <a:pPr marL="0" indent="19050" algn="just">
              <a:lnSpc>
                <a:spcPct val="120000"/>
              </a:lnSpc>
              <a:spcBef>
                <a:spcPts val="600"/>
              </a:spcBef>
            </a:pPr>
            <a:endParaRPr lang="ru-RU" sz="3500" dirty="0">
              <a:solidFill>
                <a:srgbClr val="FF000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3528" y="404664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/>
                </a:solidFill>
              </a:rPr>
              <a:t>9) Энергосбережение и повышение энергетической эффективности</a:t>
            </a:r>
            <a:br>
              <a:rPr lang="ru-RU" sz="1200" b="1" dirty="0" smtClean="0">
                <a:solidFill>
                  <a:schemeClr val="tx1"/>
                </a:solidFill>
              </a:rPr>
            </a:br>
            <a:r>
              <a:rPr lang="ru-RU" sz="1300" b="1" i="1" dirty="0" smtClean="0">
                <a:solidFill>
                  <a:schemeClr val="tx1"/>
                </a:solidFill>
              </a:rPr>
              <a:t>Потребление электрической энергии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57200" y="1133128"/>
            <a:ext cx="8435280" cy="2664296"/>
          </a:xfrm>
          <a:prstGeom prst="rect">
            <a:avLst/>
          </a:prstGeom>
          <a:noFill/>
        </p:spPr>
        <p:txBody>
          <a:bodyPr>
            <a:normAutofit fontScale="47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Удельная величина потребления электроэнергии в многоквартирных домах муниципальных образований в 2021 г. колеблется от 319,43 (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Рославльский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район) до </a:t>
            </a:r>
            <a:b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1209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кВт.час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(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Угранский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район) на одного проживающего.</a:t>
            </a:r>
          </a:p>
          <a:p>
            <a:pPr marL="0" indent="19050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Снижение потребления к уровню 2020 года произошло в 16 муниципалитетах, наибольшее -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Ершичском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районе (на 12%).</a:t>
            </a:r>
          </a:p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Рост потребления электроэнергии в расчете на 1 проживающего в МКД отмечен в 6 муниципальных образованиях. Наибольший (108,9%) -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Угранском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районе.</a:t>
            </a:r>
          </a:p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Удельная величина потребления электроэнергии муниципальными бюджетными учреждениями  в 2021 г. колеблется от 31,3 (город Смоленск) до 257,1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кВт.час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(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Угранский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район) на одного жителя. Снижение отмечено в 13 муниципалитетах, наибольшее (на 41,5%) -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Монастырщинском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районе.</a:t>
            </a:r>
          </a:p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Рост потребления электроэнергии произошел в 9 муниципальных образованиях области, наибольший -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Гагаринском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районе (на 17,6%).</a:t>
            </a: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403920" y="3797424"/>
            <a:ext cx="8668072" cy="2880320"/>
          </a:xfrm>
          <a:prstGeom prst="rect">
            <a:avLst/>
          </a:prstGeom>
          <a:noFill/>
        </p:spPr>
        <p:txBody>
          <a:bodyPr>
            <a:normAutofit fontScale="47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9050" algn="just"/>
            <a:r>
              <a:rPr lang="ru-RU" sz="2700" b="1" i="1" cap="all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Потребление тепловой энергии</a:t>
            </a:r>
          </a:p>
          <a:p>
            <a:pPr marL="0" indent="19050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Удельная величина потребления тепловой энергии в МКД в 2021 г. варьировалась от 0,06 (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Ершичский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район) до 0,31 Гкал (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Угранский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 и город Десногорск) на 1 кв.м общей площади МКД.</a:t>
            </a:r>
          </a:p>
          <a:p>
            <a:pPr marL="0" indent="19050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Снижение удельного потребления тепловой энергии в МКД произошло в </a:t>
            </a:r>
            <a:b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8 муниципальных образованиях, в т.ч. на 59,3% 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Новодугинском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районе. Рост потребления тепловой энергии произошел в 10 муниципальных образованиях области, наибольший -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Хиславичском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районе, более чем в 2,5 раз.</a:t>
            </a:r>
          </a:p>
          <a:p>
            <a:pPr marL="0" indent="19050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Удельная величина потребления тепловой энергии муниципальными бюджетными учреждениями в 2021 г. колебалась от 0,04 (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Темкинский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район) до 2,56 Гкал (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Угранский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район) на 1 кв.м общей площади этих учреждений. Снижение показателя произошло в </a:t>
            </a:r>
            <a:b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9 муниципалитетах, в т.ч. наибольшее -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Угранском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районе (на 18,5%).</a:t>
            </a:r>
          </a:p>
          <a:p>
            <a:pPr marL="0" indent="19050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Рост удельной величины потребления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теплоэнергии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отмечен в 8 муниципалитетах, наибольший –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Новодугинском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районе (на 23,8%).</a:t>
            </a:r>
            <a:endParaRPr lang="ru-RU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01752" y="457200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b="1" i="1" dirty="0" smtClean="0">
                <a:solidFill>
                  <a:schemeClr val="tx1"/>
                </a:solidFill>
              </a:rPr>
              <a:t>Потребление горячей воды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179512" y="3501008"/>
            <a:ext cx="8740080" cy="3096344"/>
          </a:xfrm>
          <a:prstGeom prst="rect">
            <a:avLst/>
          </a:prstGeom>
          <a:noFill/>
        </p:spPr>
        <p:txBody>
          <a:bodyPr>
            <a:normAutofit fontScale="40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Wingdings 2"/>
              <a:buNone/>
            </a:pPr>
            <a:r>
              <a:rPr lang="ru-RU" sz="3300" b="1" i="1" cap="all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Потребление холодной воды</a:t>
            </a:r>
          </a:p>
          <a:p>
            <a:pPr marL="0" indent="19050" algn="just"/>
            <a:r>
              <a:rPr lang="ru-RU" sz="3300" dirty="0" smtClean="0">
                <a:solidFill>
                  <a:schemeClr val="tx1"/>
                </a:solidFill>
                <a:latin typeface="Palatino Linotype" pitchFamily="18" charset="0"/>
              </a:rPr>
              <a:t>Удельная величина потребления холодной воды в МКД в 2021 г. в среднем по муниципалитетам варьировалась от 12,2 (</a:t>
            </a:r>
            <a:r>
              <a:rPr lang="ru-RU" sz="3300" dirty="0" err="1" smtClean="0">
                <a:solidFill>
                  <a:schemeClr val="tx1"/>
                </a:solidFill>
                <a:latin typeface="Palatino Linotype" pitchFamily="18" charset="0"/>
              </a:rPr>
              <a:t>Новодугинский</a:t>
            </a:r>
            <a:r>
              <a:rPr lang="ru-RU" sz="3300" dirty="0" smtClean="0">
                <a:solidFill>
                  <a:schemeClr val="tx1"/>
                </a:solidFill>
                <a:latin typeface="Palatino Linotype" pitchFamily="18" charset="0"/>
              </a:rPr>
              <a:t> район) до  66,9 куб. м (Духовщинский район) на 1 проживающего. Сокращение потребления отмечено в 15 муниципалитетах. Максимальное (на 24%) –</a:t>
            </a:r>
            <a:r>
              <a:rPr lang="en-US" sz="33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3300" dirty="0" smtClean="0">
                <a:solidFill>
                  <a:schemeClr val="tx1"/>
                </a:solidFill>
                <a:latin typeface="Palatino Linotype" pitchFamily="18" charset="0"/>
              </a:rPr>
              <a:t>в </a:t>
            </a:r>
            <a:r>
              <a:rPr lang="ru-RU" sz="3300" dirty="0" err="1" smtClean="0">
                <a:solidFill>
                  <a:schemeClr val="tx1"/>
                </a:solidFill>
                <a:latin typeface="Palatino Linotype" pitchFamily="18" charset="0"/>
              </a:rPr>
              <a:t>Ярцевском</a:t>
            </a:r>
            <a:r>
              <a:rPr lang="ru-RU" sz="3300" dirty="0" smtClean="0">
                <a:solidFill>
                  <a:schemeClr val="tx1"/>
                </a:solidFill>
                <a:latin typeface="Palatino Linotype" pitchFamily="18" charset="0"/>
              </a:rPr>
              <a:t> районе.</a:t>
            </a:r>
          </a:p>
          <a:p>
            <a:pPr marL="0" indent="19050" algn="just"/>
            <a:r>
              <a:rPr lang="ru-RU" sz="3300" dirty="0" smtClean="0">
                <a:solidFill>
                  <a:schemeClr val="tx1"/>
                </a:solidFill>
                <a:latin typeface="Palatino Linotype" pitchFamily="18" charset="0"/>
              </a:rPr>
              <a:t>Рост удельного потребления холодной воды в МКД произошел в 8 муниципальных образованиях. Максимальное (в 1,2 раза) - в </a:t>
            </a:r>
            <a:r>
              <a:rPr lang="ru-RU" sz="3300" dirty="0" err="1" smtClean="0">
                <a:solidFill>
                  <a:schemeClr val="tx1"/>
                </a:solidFill>
                <a:latin typeface="Palatino Linotype" pitchFamily="18" charset="0"/>
              </a:rPr>
              <a:t>Краснинском</a:t>
            </a:r>
            <a:r>
              <a:rPr lang="ru-RU" sz="3300" dirty="0" smtClean="0">
                <a:solidFill>
                  <a:schemeClr val="tx1"/>
                </a:solidFill>
                <a:latin typeface="Palatino Linotype" pitchFamily="18" charset="0"/>
              </a:rPr>
              <a:t> районе. На уровне прошлого года отмечено потребление в </a:t>
            </a:r>
            <a:br>
              <a:rPr lang="ru-RU" sz="3300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sz="3300" dirty="0" smtClean="0">
                <a:solidFill>
                  <a:schemeClr val="tx1"/>
                </a:solidFill>
                <a:latin typeface="Palatino Linotype" pitchFamily="18" charset="0"/>
              </a:rPr>
              <a:t>4 муниципальных образованиях.</a:t>
            </a:r>
          </a:p>
          <a:p>
            <a:pPr marL="0" indent="19050" algn="just"/>
            <a:r>
              <a:rPr lang="ru-RU" sz="3300" dirty="0" smtClean="0">
                <a:solidFill>
                  <a:schemeClr val="tx1"/>
                </a:solidFill>
                <a:latin typeface="Palatino Linotype" pitchFamily="18" charset="0"/>
              </a:rPr>
              <a:t>Удельная величина потребления холодной воды муниципальными бюджетными учреждениями в среднем по области варьировалась от 0,34  (в </a:t>
            </a:r>
            <a:r>
              <a:rPr lang="ru-RU" sz="3300" dirty="0" err="1" smtClean="0">
                <a:solidFill>
                  <a:schemeClr val="tx1"/>
                </a:solidFill>
                <a:latin typeface="Palatino Linotype" pitchFamily="18" charset="0"/>
              </a:rPr>
              <a:t>Ершичском</a:t>
            </a:r>
            <a:r>
              <a:rPr lang="ru-RU" sz="3300" dirty="0" smtClean="0">
                <a:solidFill>
                  <a:schemeClr val="tx1"/>
                </a:solidFill>
                <a:latin typeface="Palatino Linotype" pitchFamily="18" charset="0"/>
              </a:rPr>
              <a:t> районе) до 17,9 куб. м (</a:t>
            </a:r>
            <a:r>
              <a:rPr lang="ru-RU" sz="3300" dirty="0" err="1" smtClean="0">
                <a:solidFill>
                  <a:schemeClr val="tx1"/>
                </a:solidFill>
                <a:latin typeface="Palatino Linotype" pitchFamily="18" charset="0"/>
              </a:rPr>
              <a:t>Велижский</a:t>
            </a:r>
            <a:r>
              <a:rPr lang="ru-RU" sz="3300" dirty="0" smtClean="0">
                <a:solidFill>
                  <a:schemeClr val="tx1"/>
                </a:solidFill>
                <a:latin typeface="Palatino Linotype" pitchFamily="18" charset="0"/>
              </a:rPr>
              <a:t> район) на 1 жителя.</a:t>
            </a:r>
          </a:p>
          <a:p>
            <a:pPr marL="0" indent="19050" algn="just"/>
            <a:r>
              <a:rPr lang="ru-RU" sz="3300" dirty="0" smtClean="0">
                <a:solidFill>
                  <a:schemeClr val="tx1"/>
                </a:solidFill>
                <a:latin typeface="Palatino Linotype" pitchFamily="18" charset="0"/>
              </a:rPr>
              <a:t>Снижение показателя произошло в 9 муниципалитетах, в т.ч. более чем на 39,8% - в </a:t>
            </a:r>
            <a:r>
              <a:rPr lang="ru-RU" sz="3300" dirty="0" err="1" smtClean="0">
                <a:solidFill>
                  <a:schemeClr val="tx1"/>
                </a:solidFill>
                <a:latin typeface="Palatino Linotype" pitchFamily="18" charset="0"/>
              </a:rPr>
              <a:t>Рославльском</a:t>
            </a:r>
            <a:r>
              <a:rPr lang="ru-RU" sz="3300" dirty="0" smtClean="0">
                <a:solidFill>
                  <a:schemeClr val="tx1"/>
                </a:solidFill>
                <a:latin typeface="Palatino Linotype" pitchFamily="18" charset="0"/>
              </a:rPr>
              <a:t> районе.</a:t>
            </a:r>
          </a:p>
          <a:p>
            <a:pPr marL="0" indent="19050" algn="just"/>
            <a:r>
              <a:rPr lang="ru-RU" sz="3300" dirty="0" smtClean="0">
                <a:solidFill>
                  <a:schemeClr val="tx1"/>
                </a:solidFill>
                <a:latin typeface="Palatino Linotype" pitchFamily="18" charset="0"/>
              </a:rPr>
              <a:t>Рост потребления холодной воды муниципальными бюджетными учреждениями отмечен в </a:t>
            </a:r>
            <a:br>
              <a:rPr lang="ru-RU" sz="3300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sz="3300" dirty="0" smtClean="0">
                <a:solidFill>
                  <a:schemeClr val="tx1"/>
                </a:solidFill>
                <a:latin typeface="Palatino Linotype" pitchFamily="18" charset="0"/>
              </a:rPr>
              <a:t>10 муниципальных образованиях, из них наибольший рост (на 48,5%) - </a:t>
            </a:r>
            <a:r>
              <a:rPr lang="ru-RU" sz="3600" dirty="0" smtClean="0">
                <a:solidFill>
                  <a:schemeClr val="tx1"/>
                </a:solidFill>
                <a:latin typeface="Palatino Linotype" pitchFamily="18" charset="0"/>
              </a:rPr>
              <a:t>в </a:t>
            </a:r>
            <a:r>
              <a:rPr lang="ru-RU" sz="3600" dirty="0" err="1" smtClean="0">
                <a:solidFill>
                  <a:schemeClr val="tx1"/>
                </a:solidFill>
                <a:latin typeface="Palatino Linotype" pitchFamily="18" charset="0"/>
              </a:rPr>
              <a:t>Гагаринском</a:t>
            </a:r>
            <a:r>
              <a:rPr lang="ru-RU" sz="36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3300" dirty="0" smtClean="0">
                <a:solidFill>
                  <a:schemeClr val="tx1"/>
                </a:solidFill>
                <a:latin typeface="Palatino Linotype" pitchFamily="18" charset="0"/>
              </a:rPr>
              <a:t>районе. </a:t>
            </a:r>
          </a:p>
          <a:p>
            <a:pPr marL="0" indent="19050" algn="just"/>
            <a:r>
              <a:rPr lang="ru-RU" sz="3300" dirty="0" smtClean="0">
                <a:solidFill>
                  <a:schemeClr val="tx1"/>
                </a:solidFill>
                <a:latin typeface="Palatino Linotype" pitchFamily="18" charset="0"/>
              </a:rPr>
              <a:t>Значение показателя на уровне 2020 года отмечено в 8 муниципальных районах.</a:t>
            </a:r>
            <a:endParaRPr lang="ru-RU" sz="1400" b="1" i="1" cap="all" dirty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51520" y="764704"/>
            <a:ext cx="8640960" cy="288032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525" algn="just">
              <a:spcBef>
                <a:spcPts val="0"/>
              </a:spcBef>
            </a:pP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Удельная величина потребления горячей воды в многоквартирных домах в 2021 г. варьировалась от 12,8 до  33,1 куб. м на 1 проживающего. Снижение показателя отмечено в 10 муниципальных образованиях, в которых многоквартирные дома снабжаются горячей водой, в т.ч. более чем на 20% - в </a:t>
            </a:r>
            <a:r>
              <a:rPr lang="ru-RU" sz="1300" dirty="0" err="1" smtClean="0">
                <a:solidFill>
                  <a:schemeClr val="tx1"/>
                </a:solidFill>
                <a:latin typeface="Palatino Linotype" pitchFamily="18" charset="0"/>
              </a:rPr>
              <a:t>Сафоновском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районе.</a:t>
            </a:r>
          </a:p>
          <a:p>
            <a:pPr marL="0" indent="9525" algn="just">
              <a:spcBef>
                <a:spcPts val="0"/>
              </a:spcBef>
            </a:pP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Рост показателя произошел в 3 муниципальных образованиях области, наибольший - в </a:t>
            </a:r>
            <a:r>
              <a:rPr lang="ru-RU" sz="1300" dirty="0" err="1" smtClean="0">
                <a:solidFill>
                  <a:schemeClr val="tx1"/>
                </a:solidFill>
                <a:latin typeface="Palatino Linotype" pitchFamily="18" charset="0"/>
              </a:rPr>
              <a:t>Ярцевском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районе на 29,4%. В 10 районах области водоснабжение горячей водой многоквартирных домов отсутствует.</a:t>
            </a:r>
          </a:p>
          <a:p>
            <a:pPr marL="0" indent="9525" algn="just">
              <a:spcBef>
                <a:spcPts val="0"/>
              </a:spcBef>
            </a:pP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Удельная величина потребления горячей воды муниципальными бюджетными учреждениями в среднем по муниципалитетам, в которых осуществлялось централизованное снабжение муниципальных бюджетных учреждений горячей водой, варьировалась от 0,074 (</a:t>
            </a:r>
            <a:r>
              <a:rPr lang="ru-RU" sz="1300" dirty="0" err="1" smtClean="0">
                <a:solidFill>
                  <a:schemeClr val="tx1"/>
                </a:solidFill>
                <a:latin typeface="Palatino Linotype" pitchFamily="18" charset="0"/>
              </a:rPr>
              <a:t>Краснинский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район) до  4,2 куб. м (</a:t>
            </a:r>
            <a:r>
              <a:rPr lang="ru-RU" sz="1300" dirty="0" err="1" smtClean="0">
                <a:solidFill>
                  <a:schemeClr val="tx1"/>
                </a:solidFill>
                <a:latin typeface="Palatino Linotype" pitchFamily="18" charset="0"/>
              </a:rPr>
              <a:t>Рославльский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район) на 1 жителя.</a:t>
            </a:r>
          </a:p>
          <a:p>
            <a:pPr marL="0" indent="9525" algn="just">
              <a:spcBef>
                <a:spcPts val="0"/>
              </a:spcBef>
            </a:pP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Снижение произошло в 7 муниципалитетах, в т.ч. наибольшее на 19,1% - в </a:t>
            </a:r>
            <a:r>
              <a:rPr lang="ru-RU" sz="1300" dirty="0" err="1" smtClean="0">
                <a:solidFill>
                  <a:schemeClr val="tx1"/>
                </a:solidFill>
                <a:latin typeface="Palatino Linotype" pitchFamily="18" charset="0"/>
              </a:rPr>
              <a:t>Ярцевском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районе. Рост удельной величины потребления горячей воды муниципальными бюджетными учреждениями отмечен в 3 муниципальных образованиях области, наибольший </a:t>
            </a:r>
            <a:r>
              <a:rPr lang="ru-RU" sz="1300" dirty="0" err="1" smtClean="0">
                <a:solidFill>
                  <a:schemeClr val="tx1"/>
                </a:solidFill>
                <a:latin typeface="Palatino Linotype" pitchFamily="18" charset="0"/>
              </a:rPr>
              <a:t>Гагаринском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районе (118,6%). На уровне прошлого года отмечено потребление в 6 муниципальных образованиях.</a:t>
            </a:r>
            <a:endParaRPr lang="ru-RU" sz="1300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b="1" i="1" dirty="0" smtClean="0">
                <a:solidFill>
                  <a:schemeClr val="tx1"/>
                </a:solidFill>
              </a:rPr>
              <a:t>Потребление природного газа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04800" y="1554162"/>
            <a:ext cx="8686800" cy="4899174"/>
          </a:xfrm>
          <a:prstGeom prst="rect">
            <a:avLst/>
          </a:prstGeom>
          <a:noFill/>
        </p:spPr>
        <p:txBody>
          <a:bodyPr>
            <a:normAutofit fontScale="55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Удельная величина потребления природного газа в многоквартирных домах в среднем по муниципалитетам варьировалась от 10,3 (Шумячский район) до  664 куб. м (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Ершичский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район) на 1 проживающего, в которых имеется данный вид энергоресурсов.</a:t>
            </a:r>
          </a:p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Снижение показателя отмечено в 8 районах. Наибольшее (на 1,6%) -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Краснинском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районе. Рост удельной величины потребления природного газа в МКД произошел в 9 муниципальных образованиях, наибольшее -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Сафоновском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районе (в 2,6 раза). На уровне прошлого года отмечено потребление в 7 муниципальных образованиях (в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Гагаринском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Руднянском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, Смоленском, Демидовском,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Сычевском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Шумячском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и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Темкинском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районах).</a:t>
            </a:r>
          </a:p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Удельная величина потребления природного газа муниципальными бюджетными учреждениями в 2021 г. в среднем варьировалась от 0,662 (город Смоленск) до  50,2 куб. м (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Глинковский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район) на 1 жителя.</a:t>
            </a:r>
          </a:p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Снижение потребления природного газа муниципальными бюджетными учреждениями произошло в 6 муниципальных образованиях, наибольшее (на 5%) - в Вяземском районе. Рост отмечен в </a:t>
            </a:r>
            <a:b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10 муниципалитетах, в т.ч. максимальный на 42,4% в городе Смоленске. На уровне прошлого года отмечено потребление в 7 муниципальных образованиях (в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Руднянском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Сафоновском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, Смоленском, Демидовском,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Духовщинском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Сычевском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и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Темкинском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районах).</a:t>
            </a:r>
            <a:endParaRPr lang="ru-RU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51520" y="332656"/>
            <a:ext cx="86868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chemeClr val="tx1"/>
                </a:solidFill>
              </a:rPr>
              <a:t>10) ПРОВЕДЕНИЕ НЕЗАВИСИМОЙ ОЦЕНКИ КАЧЕСТВА УСЛОВИЙ ОКАЗАНИЯ УСЛУГ ОРГАНИЗАЦИЯМИ В СФЕРАХ КУЛЬТУРЫ, ОХРАНЫ ЗДОРОВЬЯ, ОБРАЗОВАНИЯ И СОЦИАЛЬНОГО </a:t>
            </a:r>
            <a:r>
              <a:rPr lang="ru-RU" sz="1400" b="1" dirty="0" smtClean="0">
                <a:solidFill>
                  <a:schemeClr val="tx1"/>
                </a:solidFill>
              </a:rPr>
              <a:t>ОБСЛУЖИВАНИЯ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В 2021 году независимую оценку качества условий оказания услуг прошли организации культуры в 20 муниципальном районе.</a:t>
            </a:r>
          </a:p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 Максимальное значение показателя:</a:t>
            </a:r>
          </a:p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Починковский (96,53 баллов),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Новодугинский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(96,01 баллов), Сафоновский (95,68 баллов) и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Сычевский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(95,28 баллов) районы. </a:t>
            </a:r>
          </a:p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 Минимальное значение показателя:</a:t>
            </a:r>
          </a:p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Смоленский,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Хиславичский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, Шумячский районы.</a:t>
            </a:r>
          </a:p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В 2021 году независимую оценку качества условий оказания услуг прошли организации в сфере образования в 1 муниципальном образовании –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Гагаринском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районе (2 балла). </a:t>
            </a:r>
          </a:p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В 2021 году независимая оценка качества условий оказания услуг организациями в сфере социального обслуживания  и охраны здоровья, в соответствии с докладами глав муниципальных образований, не проводилась, т.к. данные организации являются объектами областного подчинения.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19647565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3528" y="260648"/>
            <a:ext cx="8686800" cy="838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II. </a:t>
            </a:r>
            <a:r>
              <a:rPr lang="ru-RU" sz="1400" b="1" dirty="0" smtClean="0">
                <a:solidFill>
                  <a:schemeClr val="tx1"/>
                </a:solidFill>
              </a:rPr>
              <a:t>ИТОГИ СОЦИОЛОГИЧЕСКИХ ОПРОСОВ НАСЕЛЕНИЯ</a:t>
            </a:r>
          </a:p>
          <a:p>
            <a:endParaRPr lang="ru-RU" sz="1400" b="1" dirty="0">
              <a:solidFill>
                <a:schemeClr val="tx1"/>
              </a:solidFill>
            </a:endParaRPr>
          </a:p>
          <a:p>
            <a:r>
              <a:rPr lang="ru-RU" sz="1400" b="1" i="1" dirty="0">
                <a:solidFill>
                  <a:schemeClr val="tx1"/>
                </a:solidFill>
              </a:rPr>
              <a:t>Удовлетворенность населения деятельностью органов местного самоуправления городского округа (муниципального района)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1520" y="908720"/>
            <a:ext cx="8686800" cy="3312368"/>
          </a:xfrm>
          <a:prstGeom prst="rect">
            <a:avLst/>
          </a:prstGeom>
          <a:noFill/>
        </p:spPr>
        <p:txBody>
          <a:bodyPr>
            <a:normAutofit fontScale="77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/>
              </a:solidFill>
            </a:endParaRPr>
          </a:p>
          <a:p>
            <a:pPr marL="0" algn="just"/>
            <a:r>
              <a:rPr lang="ru-RU" sz="2400" dirty="0" smtClean="0">
                <a:solidFill>
                  <a:schemeClr val="tx1"/>
                </a:solidFill>
                <a:latin typeface="Palatino Linotype" pitchFamily="18" charset="0"/>
              </a:rPr>
              <a:t>Наиболее высокий уровень удовлетворенности населения деятельностью органов местного самоуправления в 2021 году зафиксирован Смоленском районе (60,36%), в городе Десногорске (60,25%), </a:t>
            </a:r>
            <a:r>
              <a:rPr lang="ru-RU" sz="2400" dirty="0" err="1" smtClean="0">
                <a:solidFill>
                  <a:schemeClr val="tx1"/>
                </a:solidFill>
                <a:latin typeface="Palatino Linotype" pitchFamily="18" charset="0"/>
              </a:rPr>
              <a:t>Сафоновском</a:t>
            </a:r>
            <a:r>
              <a:rPr lang="ru-RU" sz="2400" dirty="0" smtClean="0">
                <a:solidFill>
                  <a:schemeClr val="tx1"/>
                </a:solidFill>
                <a:latin typeface="Palatino Linotype" pitchFamily="18" charset="0"/>
              </a:rPr>
              <a:t> (55,46%), Вяземском (54,5%) и </a:t>
            </a:r>
            <a:r>
              <a:rPr lang="ru-RU" sz="2400" dirty="0" err="1" smtClean="0">
                <a:solidFill>
                  <a:schemeClr val="tx1"/>
                </a:solidFill>
                <a:latin typeface="Palatino Linotype" pitchFamily="18" charset="0"/>
              </a:rPr>
              <a:t>Гагаринском</a:t>
            </a:r>
            <a:r>
              <a:rPr lang="ru-RU" sz="2400" dirty="0" smtClean="0">
                <a:solidFill>
                  <a:schemeClr val="tx1"/>
                </a:solidFill>
                <a:latin typeface="Palatino Linotype" pitchFamily="18" charset="0"/>
              </a:rPr>
              <a:t> (51,46%) районах. </a:t>
            </a:r>
          </a:p>
          <a:p>
            <a:pPr marL="0" algn="just"/>
            <a:r>
              <a:rPr lang="ru-RU" sz="2400" dirty="0" smtClean="0">
                <a:solidFill>
                  <a:schemeClr val="tx1"/>
                </a:solidFill>
                <a:latin typeface="Palatino Linotype" pitchFamily="18" charset="0"/>
              </a:rPr>
              <a:t>Наихудшие показатели уровня удовлетворенности выявлены в </a:t>
            </a:r>
            <a:r>
              <a:rPr lang="ru-RU" sz="2400" dirty="0" err="1" smtClean="0">
                <a:solidFill>
                  <a:schemeClr val="tx1"/>
                </a:solidFill>
                <a:latin typeface="Palatino Linotype" pitchFamily="18" charset="0"/>
              </a:rPr>
              <a:t>Шумячском</a:t>
            </a:r>
            <a:r>
              <a:rPr lang="ru-RU" sz="2400" dirty="0" smtClean="0">
                <a:solidFill>
                  <a:schemeClr val="tx1"/>
                </a:solidFill>
                <a:latin typeface="Palatino Linotype" pitchFamily="18" charset="0"/>
              </a:rPr>
              <a:t> (27,88%) и </a:t>
            </a:r>
            <a:r>
              <a:rPr lang="ru-RU" sz="2400" dirty="0" err="1" smtClean="0">
                <a:solidFill>
                  <a:schemeClr val="tx1"/>
                </a:solidFill>
                <a:latin typeface="Palatino Linotype" pitchFamily="18" charset="0"/>
              </a:rPr>
              <a:t>Угранском</a:t>
            </a:r>
            <a:r>
              <a:rPr lang="ru-RU" sz="2400" dirty="0" smtClean="0">
                <a:solidFill>
                  <a:schemeClr val="tx1"/>
                </a:solidFill>
                <a:latin typeface="Palatino Linotype" pitchFamily="18" charset="0"/>
              </a:rPr>
              <a:t> (35%) районах. </a:t>
            </a:r>
          </a:p>
          <a:p>
            <a:pPr marL="0" algn="just"/>
            <a:r>
              <a:rPr lang="ru-RU" sz="2400" dirty="0" smtClean="0">
                <a:solidFill>
                  <a:schemeClr val="tx1"/>
                </a:solidFill>
                <a:latin typeface="Palatino Linotype" pitchFamily="18" charset="0"/>
              </a:rPr>
              <a:t>Результаты  опросов  населения  в  2021 году  свидетельствуют  о снижении уровня   удовлетворенности   населения   деятельностью   органов   местного самоуправления в 6 муниципальном  образовании  Смоленской области. Наибольшее снижение показателя отмечено в </a:t>
            </a:r>
            <a:r>
              <a:rPr lang="ru-RU" sz="2400" dirty="0" err="1" smtClean="0">
                <a:solidFill>
                  <a:schemeClr val="tx1"/>
                </a:solidFill>
                <a:latin typeface="Palatino Linotype" pitchFamily="18" charset="0"/>
              </a:rPr>
              <a:t>Шумячском</a:t>
            </a:r>
            <a:r>
              <a:rPr lang="ru-RU" sz="2400" dirty="0" smtClean="0">
                <a:solidFill>
                  <a:schemeClr val="tx1"/>
                </a:solidFill>
                <a:latin typeface="Palatino Linotype" pitchFamily="18" charset="0"/>
              </a:rPr>
              <a:t> районе  (на 16,02 п.п.). 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585202445"/>
              </p:ext>
            </p:extLst>
          </p:nvPr>
        </p:nvGraphicFramePr>
        <p:xfrm>
          <a:off x="251520" y="4005064"/>
          <a:ext cx="844366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41248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III. </a:t>
            </a:r>
            <a:r>
              <a:rPr lang="ru-RU" sz="1400" b="1" dirty="0" smtClean="0">
                <a:solidFill>
                  <a:schemeClr val="tx1"/>
                </a:solidFill>
              </a:rPr>
              <a:t>РЕЗУЛЬТАТЫ ОЦЕНКИ ЭФФЕКТИВНОСТИ ДЕЯТЕЛЬНОСТИ ОРГАНОВ МЕСТНОГО САМОУПРАВЛЕНИЯ ГОРОДСКИХ ОКРУГОВ И МУНИЦИПАЛЬНЫХ РАЙОНОВ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980728"/>
            <a:ext cx="8568952" cy="1152128"/>
          </a:xfrm>
        </p:spPr>
        <p:txBody>
          <a:bodyPr>
            <a:noAutofit/>
          </a:bodyPr>
          <a:lstStyle/>
          <a:p>
            <a:pPr marL="0" lvl="0" indent="19050" algn="just">
              <a:spcBef>
                <a:spcPts val="0"/>
              </a:spcBef>
              <a:buClrTx/>
              <a:buSzTx/>
              <a:buNone/>
            </a:pPr>
            <a:r>
              <a:rPr lang="ru-RU" sz="1400" dirty="0" smtClean="0">
                <a:solidFill>
                  <a:prstClr val="black"/>
                </a:solidFill>
                <a:latin typeface="Palatino Linotype"/>
              </a:rPr>
              <a:t>Оценка эффективности деятельности органов местного самоуправления городских округов и муниципальных районов в 2021 году проведена по достигнутому уровню и динамике показателей социально-экономического развития.</a:t>
            </a:r>
          </a:p>
          <a:p>
            <a:pPr marL="0" lvl="0" indent="19050" algn="just">
              <a:spcBef>
                <a:spcPts val="0"/>
              </a:spcBef>
              <a:buClrTx/>
              <a:buSzTx/>
              <a:buNone/>
            </a:pPr>
            <a:r>
              <a:rPr lang="ru-RU" sz="1400" b="1" i="1" dirty="0" smtClean="0">
                <a:solidFill>
                  <a:prstClr val="black"/>
                </a:solidFill>
                <a:latin typeface="Palatino Linotype"/>
                <a:cs typeface="Times New Roman" pitchFamily="18" charset="0"/>
              </a:rPr>
              <a:t>Рейтинг городских округов и муниципальных районов по достигнутому уровню и динамике показателей в сфере «Экономическое развитие» по итогам 2021 года.</a:t>
            </a:r>
          </a:p>
        </p:txBody>
      </p:sp>
      <p:graphicFrame>
        <p:nvGraphicFramePr>
          <p:cNvPr id="7" name="Содержимое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4120502163"/>
              </p:ext>
            </p:extLst>
          </p:nvPr>
        </p:nvGraphicFramePr>
        <p:xfrm>
          <a:off x="467544" y="2132856"/>
          <a:ext cx="8352730" cy="446835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24930"/>
                <a:gridCol w="1707924"/>
                <a:gridCol w="2561886"/>
                <a:gridCol w="3157990"/>
              </a:tblGrid>
              <a:tr h="35034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место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группа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группа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 группа</a:t>
                      </a:r>
                      <a:endParaRPr lang="ru-RU" sz="1600" dirty="0"/>
                    </a:p>
                  </a:txBody>
                  <a:tcPr/>
                </a:tc>
              </a:tr>
              <a:tr h="25840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Дорогобужский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Сычевский район</a:t>
                      </a:r>
                    </a:p>
                  </a:txBody>
                  <a:tcPr marL="9525" marR="9525" marT="9525" marB="0" anchor="b"/>
                </a:tc>
              </a:tr>
              <a:tr h="2435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Десногорск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Холм-Жирковский район</a:t>
                      </a:r>
                    </a:p>
                  </a:txBody>
                  <a:tcPr marL="9525" marR="9525" marT="9525" marB="0" anchor="b"/>
                </a:tc>
              </a:tr>
              <a:tr h="27275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Руднянский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Новодугинский район</a:t>
                      </a:r>
                    </a:p>
                  </a:txBody>
                  <a:tcPr marL="9525" marR="9525" marT="9525" marB="0" anchor="b"/>
                </a:tc>
              </a:tr>
              <a:tr h="26450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Гагаринский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Хиславичский район</a:t>
                      </a:r>
                    </a:p>
                  </a:txBody>
                  <a:tcPr marL="9525" marR="9525" marT="9525" marB="0" anchor="b"/>
                </a:tc>
              </a:tr>
              <a:tr h="2435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Починковский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onstantia"/>
                        </a:rPr>
                        <a:t>Краснинский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 район</a:t>
                      </a:r>
                    </a:p>
                  </a:txBody>
                  <a:tcPr marL="9525" marR="9525" marT="9525" marB="0" anchor="b"/>
                </a:tc>
              </a:tr>
              <a:tr h="2435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Сафоновский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Кардымовский район</a:t>
                      </a:r>
                    </a:p>
                  </a:txBody>
                  <a:tcPr marL="9525" marR="9525" marT="9525" marB="0" anchor="b"/>
                </a:tc>
              </a:tr>
              <a:tr h="2435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Ярцевский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Монастырщинский район</a:t>
                      </a:r>
                    </a:p>
                  </a:txBody>
                  <a:tcPr marL="9525" marR="9525" marT="9525" marB="0" anchor="b"/>
                </a:tc>
              </a:tr>
              <a:tr h="2435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Вяземский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Угранский район</a:t>
                      </a:r>
                    </a:p>
                  </a:txBody>
                  <a:tcPr marL="9525" marR="9525" marT="9525" marB="0" anchor="b"/>
                </a:tc>
              </a:tr>
              <a:tr h="2435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Рославльский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Велижский район</a:t>
                      </a:r>
                    </a:p>
                  </a:txBody>
                  <a:tcPr marL="9525" marR="9525" marT="9525" marB="0" anchor="b"/>
                </a:tc>
              </a:tr>
              <a:tr h="26682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Демидовский район</a:t>
                      </a:r>
                    </a:p>
                  </a:txBody>
                  <a:tcPr marL="9525" marR="9525" marT="9525" marB="0" anchor="b"/>
                </a:tc>
              </a:tr>
              <a:tr h="26851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Ельнинский район</a:t>
                      </a:r>
                    </a:p>
                  </a:txBody>
                  <a:tcPr marL="9525" marR="9525" marT="9525" marB="0" anchor="b"/>
                </a:tc>
              </a:tr>
              <a:tr h="2435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Ершичский район</a:t>
                      </a:r>
                    </a:p>
                  </a:txBody>
                  <a:tcPr marL="9525" marR="9525" marT="9525" marB="0" anchor="b"/>
                </a:tc>
              </a:tr>
              <a:tr h="2435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Шумячский район</a:t>
                      </a:r>
                    </a:p>
                  </a:txBody>
                  <a:tcPr marL="9525" marR="9525" marT="9525" marB="0" anchor="b"/>
                </a:tc>
              </a:tr>
              <a:tr h="2435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Темкинский район</a:t>
                      </a:r>
                    </a:p>
                  </a:txBody>
                  <a:tcPr marL="9525" marR="9525" marT="9525" marB="0" anchor="b"/>
                </a:tc>
              </a:tr>
              <a:tr h="2435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Глинковский район</a:t>
                      </a:r>
                    </a:p>
                  </a:txBody>
                  <a:tcPr marL="9525" marR="9525" marT="9525" marB="0" anchor="b"/>
                </a:tc>
              </a:tr>
              <a:tr h="2435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Духовщинский район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04664"/>
            <a:ext cx="2598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36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ВВЕДЕНИЕ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0995"/>
            <a:ext cx="842493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sz="1400" dirty="0" smtClean="0">
                <a:latin typeface="Palatino Linotype" pitchFamily="18" charset="0"/>
              </a:rPr>
              <a:t>Нормативно-правовые акты Смоленской области, регламентирующие работу по оценке эффективности деятельности органов местного самоуправления:</a:t>
            </a:r>
          </a:p>
          <a:p>
            <a:pPr indent="442913" algn="just"/>
            <a:r>
              <a:rPr lang="ru-RU" sz="1400" dirty="0" smtClean="0">
                <a:latin typeface="Palatino Linotype" pitchFamily="18" charset="0"/>
              </a:rPr>
              <a:t>1. Постановление Администрации Смоленской области от 18 апреля 2014 г. № 276 «Об оценке эффективности деятельности органов местного самоуправления городских округов и муниципальных районов» (в редакции постановлений Администрации Смоленской области     от 17.04.2015 № 224, от 17.02.2017 №</a:t>
            </a:r>
            <a:r>
              <a:rPr lang="en-US" sz="1400" dirty="0" smtClean="0">
                <a:latin typeface="Palatino Linotype" pitchFamily="18" charset="0"/>
              </a:rPr>
              <a:t> 62</a:t>
            </a:r>
            <a:r>
              <a:rPr lang="ru-RU" sz="1400" dirty="0">
                <a:latin typeface="Palatino Linotype" pitchFamily="18" charset="0"/>
              </a:rPr>
              <a:t>, от 12.04.2019 </a:t>
            </a:r>
            <a:r>
              <a:rPr lang="ru-RU" sz="1400" dirty="0" smtClean="0">
                <a:latin typeface="Palatino Linotype" pitchFamily="18" charset="0"/>
              </a:rPr>
              <a:t>№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n-US" sz="1400" dirty="0">
                <a:latin typeface="Palatino Linotype" pitchFamily="18" charset="0"/>
              </a:rPr>
              <a:t>201</a:t>
            </a:r>
            <a:r>
              <a:rPr lang="ru-RU" sz="1400" dirty="0" smtClean="0">
                <a:latin typeface="Palatino Linotype" pitchFamily="18" charset="0"/>
              </a:rPr>
              <a:t>);</a:t>
            </a:r>
          </a:p>
          <a:p>
            <a:pPr indent="442913" algn="just"/>
            <a:r>
              <a:rPr lang="ru-RU" sz="1400" dirty="0" smtClean="0">
                <a:latin typeface="Palatino Linotype" pitchFamily="18" charset="0"/>
              </a:rPr>
              <a:t>2. Закон Смоленской области от 29.09.2009 № 90-з «О предоставлении межбюджетных трансфертов из областного бюджета бюджетам муниципальных образований Смоленской области - победителей и призеров ежегодного областного конкурса на лучшее муниципальное образование Смоленской области» (в редакции закона Смоленской области  от 30.11.2011 № 121-з);</a:t>
            </a:r>
          </a:p>
          <a:p>
            <a:pPr indent="442913" algn="just"/>
            <a:r>
              <a:rPr lang="ru-RU" sz="1400" dirty="0" smtClean="0">
                <a:latin typeface="Palatino Linotype" pitchFamily="18" charset="0"/>
              </a:rPr>
              <a:t>Сводный доклад подготовлен Департаментом экономического развития Смоленской области на основе докладов глав муниципальных образований Смоленской области о достигнутых значениях показателей для оценки эффективности деятельности органов местного самоуправления городских округов и муниципальных районов при участии органов исполнительной власти Смоленской области. </a:t>
            </a:r>
          </a:p>
          <a:p>
            <a:pPr indent="442913" algn="just"/>
            <a:r>
              <a:rPr lang="ru-RU" sz="1400" dirty="0" smtClean="0">
                <a:latin typeface="Palatino Linotype" pitchFamily="18" charset="0"/>
              </a:rPr>
              <a:t>В целях обеспечения равных условий оценки муниципальные образования были разделены на три группы в зависимости от уровня социально-экономического развития, бюджетной обеспеченности, доходности, обеспеченности природными и трудовыми ресурсами, численности населения.  </a:t>
            </a:r>
          </a:p>
          <a:p>
            <a:pPr indent="442913" algn="just"/>
            <a:r>
              <a:rPr lang="ru-RU" sz="1400" dirty="0" smtClean="0">
                <a:latin typeface="Palatino Linotype" pitchFamily="18" charset="0"/>
              </a:rPr>
              <a:t>Оценка эффективности деятельности органов местного самоуправления городских округов и муниципальных районов в 2021 году проведена по достигнутому уровню и динамике показателей социально-экономического развития.</a:t>
            </a:r>
          </a:p>
          <a:p>
            <a:pPr indent="442913" algn="just"/>
            <a:r>
              <a:rPr lang="ru-RU" sz="1400" dirty="0" smtClean="0">
                <a:latin typeface="Palatino Linotype" pitchFamily="18" charset="0"/>
              </a:rPr>
              <a:t>Подготовка Сводного доклада осуществлялась с использованием автоматизированной информационной системы ежегодного мониторинга показателей эффективности деятельности ОМС городских округов, муниципальных районов Смоленской области.</a:t>
            </a:r>
          </a:p>
          <a:p>
            <a:pPr indent="442913" algn="just"/>
            <a:endParaRPr lang="ru-RU" sz="14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091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Рейтинг городских округов и муниципальных районов по достигнутому уровню и динамике показателей в сфере «Дошкольное образование» </a:t>
            </a:r>
            <a:b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по итогам </a:t>
            </a:r>
            <a:r>
              <a:rPr lang="ru-RU" sz="1600" b="1" i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2021</a:t>
            </a:r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 года</a:t>
            </a: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87524810"/>
              </p:ext>
            </p:extLst>
          </p:nvPr>
        </p:nvGraphicFramePr>
        <p:xfrm>
          <a:off x="395536" y="1340772"/>
          <a:ext cx="8596065" cy="509544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73603"/>
                <a:gridCol w="1995164"/>
                <a:gridCol w="2636467"/>
                <a:gridCol w="3090831"/>
              </a:tblGrid>
              <a:tr h="4202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группа</a:t>
                      </a:r>
                      <a:endParaRPr lang="ru-RU" dirty="0"/>
                    </a:p>
                  </a:txBody>
                  <a:tcPr/>
                </a:tc>
              </a:tr>
              <a:tr h="299835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Десногорск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Сафоновский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Угранский район</a:t>
                      </a:r>
                    </a:p>
                  </a:txBody>
                  <a:tcPr marL="9525" marR="9525" marT="9525" marB="0" anchor="ctr"/>
                </a:tc>
              </a:tr>
              <a:tr h="26723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Дорогобужский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Холм-Жирковский район</a:t>
                      </a:r>
                    </a:p>
                  </a:txBody>
                  <a:tcPr marL="9525" marR="9525" marT="9525" marB="0" anchor="ctr"/>
                </a:tc>
              </a:tr>
              <a:tr h="341437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Вяземский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Демидовский район</a:t>
                      </a:r>
                    </a:p>
                  </a:txBody>
                  <a:tcPr marL="9525" marR="9525" marT="9525" marB="0" anchor="ctr"/>
                </a:tc>
              </a:tr>
              <a:tr h="303113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Починковский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Сычевский район</a:t>
                      </a:r>
                    </a:p>
                  </a:txBody>
                  <a:tcPr marL="9525" marR="9525" marT="9525" marB="0" anchor="ctr"/>
                </a:tc>
              </a:tr>
              <a:tr h="27191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Новодугинский район</a:t>
                      </a:r>
                    </a:p>
                  </a:txBody>
                  <a:tcPr marL="9525" marR="9525" marT="9525" marB="0" anchor="ctr"/>
                </a:tc>
              </a:tr>
              <a:tr h="26723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Ярцевский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Глинковский район</a:t>
                      </a:r>
                    </a:p>
                  </a:txBody>
                  <a:tcPr marL="9525" marR="9525" marT="9525" marB="0" anchor="ctr"/>
                </a:tc>
              </a:tr>
              <a:tr h="26723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Рославльский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Темкинский район</a:t>
                      </a:r>
                    </a:p>
                  </a:txBody>
                  <a:tcPr marL="9525" marR="9525" marT="9525" marB="0" anchor="ctr"/>
                </a:tc>
              </a:tr>
              <a:tr h="26723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Гагаринский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Ершичский район</a:t>
                      </a:r>
                    </a:p>
                  </a:txBody>
                  <a:tcPr marL="9525" marR="9525" marT="9525" marB="0" anchor="ctr"/>
                </a:tc>
              </a:tr>
              <a:tr h="30501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Руднянский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Краснинский район</a:t>
                      </a:r>
                    </a:p>
                  </a:txBody>
                  <a:tcPr marL="9525" marR="9525" marT="9525" marB="0" anchor="ctr"/>
                </a:tc>
              </a:tr>
              <a:tr h="292603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Ельнинский район</a:t>
                      </a:r>
                    </a:p>
                  </a:txBody>
                  <a:tcPr marL="9525" marR="9525" marT="9525" marB="0" anchor="ctr"/>
                </a:tc>
              </a:tr>
              <a:tr h="28019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Кардымовский район</a:t>
                      </a:r>
                    </a:p>
                  </a:txBody>
                  <a:tcPr marL="9525" marR="9525" marT="9525" marB="0" anchor="ctr"/>
                </a:tc>
              </a:tr>
              <a:tr h="2808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Велижский район</a:t>
                      </a:r>
                    </a:p>
                  </a:txBody>
                  <a:tcPr marL="9525" marR="9525" marT="9525" marB="0" anchor="ctr"/>
                </a:tc>
              </a:tr>
              <a:tr h="26723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Монастырщинский район</a:t>
                      </a:r>
                    </a:p>
                  </a:txBody>
                  <a:tcPr marL="9525" marR="9525" marT="9525" marB="0" anchor="ctr"/>
                </a:tc>
              </a:tr>
              <a:tr h="26723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Шумячский район</a:t>
                      </a:r>
                    </a:p>
                  </a:txBody>
                  <a:tcPr marL="9525" marR="9525" marT="9525" marB="0" anchor="ctr"/>
                </a:tc>
              </a:tr>
              <a:tr h="26723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Хиславичский район</a:t>
                      </a:r>
                    </a:p>
                  </a:txBody>
                  <a:tcPr marL="9525" marR="9525" marT="9525" marB="0" anchor="ctr"/>
                </a:tc>
              </a:tr>
              <a:tr h="29475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Духовщинский район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Рейтинг городских округов и муниципальных районов по достигнутому уровню и динамике показателей в сфере «Общее и дополнительное образование» по итогам </a:t>
            </a:r>
            <a:r>
              <a:rPr lang="ru-RU" sz="1600" b="1" i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2021 </a:t>
            </a:r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года</a:t>
            </a:r>
            <a:endParaRPr lang="ru-RU" sz="1400" dirty="0"/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3136642"/>
              </p:ext>
            </p:extLst>
          </p:nvPr>
        </p:nvGraphicFramePr>
        <p:xfrm>
          <a:off x="304800" y="1268766"/>
          <a:ext cx="8686800" cy="512145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82824"/>
                <a:gridCol w="1800200"/>
                <a:gridCol w="3024336"/>
                <a:gridCol w="2979440"/>
              </a:tblGrid>
              <a:tr h="28761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dirty="0" smtClean="0"/>
                        <a:t>1 группа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dirty="0" smtClean="0"/>
                        <a:t>2 группа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dirty="0" smtClean="0"/>
                        <a:t>3 группа</a:t>
                      </a:r>
                      <a:endParaRPr lang="ru-RU" dirty="0"/>
                    </a:p>
                  </a:txBody>
                  <a:tcPr anchor="b"/>
                </a:tc>
              </a:tr>
              <a:tr h="28643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1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Десногорск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Руднянский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Шумячский район</a:t>
                      </a:r>
                    </a:p>
                  </a:txBody>
                  <a:tcPr marL="9525" marR="9525" marT="9525" marB="0"/>
                </a:tc>
              </a:tr>
              <a:tr h="31330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2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Гагаринский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Темкинский район</a:t>
                      </a:r>
                    </a:p>
                  </a:txBody>
                  <a:tcPr marL="9525" marR="9525" marT="9525" marB="0"/>
                </a:tc>
              </a:tr>
              <a:tr h="264773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3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Починковский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Новодугинский район</a:t>
                      </a:r>
                    </a:p>
                  </a:txBody>
                  <a:tcPr marL="9525" marR="9525" marT="9525" marB="0"/>
                </a:tc>
              </a:tr>
              <a:tr h="31330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4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Сафоновский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Глинковский район</a:t>
                      </a:r>
                    </a:p>
                  </a:txBody>
                  <a:tcPr marL="9525" marR="9525" marT="9525" marB="0"/>
                </a:tc>
              </a:tr>
              <a:tr h="31330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5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Дорогобужский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Угранский район</a:t>
                      </a:r>
                    </a:p>
                  </a:txBody>
                  <a:tcPr marL="9525" marR="9525" marT="9525" marB="0"/>
                </a:tc>
              </a:tr>
              <a:tr h="31330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6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latin typeface="Constantia"/>
                        </a:rPr>
                        <a:t>Рославльский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Сычевский район</a:t>
                      </a:r>
                    </a:p>
                  </a:txBody>
                  <a:tcPr marL="9525" marR="9525" marT="9525" marB="0"/>
                </a:tc>
              </a:tr>
              <a:tr h="31330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7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Ярцевский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Холм-Жирковский район</a:t>
                      </a:r>
                    </a:p>
                  </a:txBody>
                  <a:tcPr marL="9525" marR="9525" marT="9525" marB="0"/>
                </a:tc>
              </a:tr>
              <a:tr h="31330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8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Вяземский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Ершичский район</a:t>
                      </a:r>
                    </a:p>
                  </a:txBody>
                  <a:tcPr marL="9525" marR="9525" marT="9525" marB="0"/>
                </a:tc>
              </a:tr>
              <a:tr h="28643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9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Смоленский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Кардымовский район</a:t>
                      </a:r>
                    </a:p>
                  </a:txBody>
                  <a:tcPr marL="9525" marR="9525" marT="9525" marB="0"/>
                </a:tc>
              </a:tr>
              <a:tr h="28643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10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Краснинский район</a:t>
                      </a:r>
                    </a:p>
                  </a:txBody>
                  <a:tcPr marL="9525" marR="9525" marT="9525" marB="0"/>
                </a:tc>
              </a:tr>
              <a:tr h="28643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11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Хиславичский район</a:t>
                      </a:r>
                    </a:p>
                  </a:txBody>
                  <a:tcPr marL="9525" marR="9525" marT="9525" marB="0"/>
                </a:tc>
              </a:tr>
              <a:tr h="31330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12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Велижский район</a:t>
                      </a:r>
                    </a:p>
                  </a:txBody>
                  <a:tcPr marL="9525" marR="9525" marT="9525" marB="0"/>
                </a:tc>
              </a:tr>
              <a:tr h="28643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13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Ельнинский район</a:t>
                      </a:r>
                    </a:p>
                  </a:txBody>
                  <a:tcPr marL="9525" marR="9525" marT="9525" marB="0"/>
                </a:tc>
              </a:tr>
              <a:tr h="31330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14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Духовщинский район</a:t>
                      </a:r>
                    </a:p>
                  </a:txBody>
                  <a:tcPr marL="9525" marR="9525" marT="9525" marB="0"/>
                </a:tc>
              </a:tr>
              <a:tr h="31330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15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Демидовский район</a:t>
                      </a:r>
                    </a:p>
                  </a:txBody>
                  <a:tcPr marL="9525" marR="9525" marT="9525" marB="0"/>
                </a:tc>
              </a:tr>
              <a:tr h="31330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16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latin typeface="Constantia"/>
                        </a:rPr>
                        <a:t>Монастырщинский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 район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Рейтинг городских округов и муниципальных районов по достигнутому уровню и динамике показателей в сфере «КУЛЬТУРА» по итогам </a:t>
            </a:r>
            <a:r>
              <a:rPr lang="ru-RU" sz="1400" b="1" i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2021</a:t>
            </a:r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 года</a:t>
            </a:r>
            <a:endParaRPr lang="ru-RU" sz="1400" dirty="0"/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16037261"/>
              </p:ext>
            </p:extLst>
          </p:nvPr>
        </p:nvGraphicFramePr>
        <p:xfrm>
          <a:off x="304800" y="1268761"/>
          <a:ext cx="8686800" cy="499565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82824"/>
                <a:gridCol w="1800200"/>
                <a:gridCol w="2520280"/>
                <a:gridCol w="3483496"/>
              </a:tblGrid>
              <a:tr h="28803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 группа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2 группа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3 группа</a:t>
                      </a:r>
                      <a:endParaRPr lang="ru-RU" dirty="0"/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Рославльский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Сычевский район</a:t>
                      </a:r>
                    </a:p>
                  </a:txBody>
                  <a:tcPr marL="9525" marR="9525" marT="9525" marB="0" anchor="ctr"/>
                </a:tc>
              </a:tr>
              <a:tr h="332867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Десногорск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Сафоновский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Глинковский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Руднянский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Ершичский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Починковский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Хиславичский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Вяземский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Шумячский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Гагаринский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Холм-Жирковский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Ярцевский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Монастырщинский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Дорогобужский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Краснинский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Темкинский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Угранский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Кардымовский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Духовщинский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Ельнинский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Демидовский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Новодугинский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Constantia"/>
                        </a:rPr>
                        <a:t>Велижский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>
            <a:normAutofit/>
          </a:bodyPr>
          <a:lstStyle/>
          <a:p>
            <a:pPr lvl="0" algn="ctr"/>
            <a:r>
              <a:rPr lang="ru-RU" sz="1300" b="1" i="1" dirty="0" smtClean="0">
                <a:solidFill>
                  <a:schemeClr val="tx1"/>
                </a:solidFill>
                <a:cs typeface="Times New Roman" pitchFamily="18" charset="0"/>
              </a:rPr>
              <a:t>Рейтинг городских округов и муниципальных районов по достигнутому уровню и динамике показателей в сфере «Физическая культура и спорт» </a:t>
            </a:r>
            <a:br>
              <a:rPr lang="ru-RU" sz="1300" b="1" i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300" b="1" i="1" dirty="0" smtClean="0">
                <a:solidFill>
                  <a:schemeClr val="tx1"/>
                </a:solidFill>
                <a:cs typeface="Times New Roman" pitchFamily="18" charset="0"/>
              </a:rPr>
              <a:t>по итогам </a:t>
            </a:r>
            <a:r>
              <a:rPr lang="ru-RU" sz="1800" b="1" i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2021</a:t>
            </a:r>
            <a:r>
              <a:rPr lang="ru-RU" sz="1300" b="1" i="1" dirty="0" smtClean="0">
                <a:solidFill>
                  <a:schemeClr val="tx1"/>
                </a:solidFill>
                <a:cs typeface="Times New Roman" pitchFamily="18" charset="0"/>
              </a:rPr>
              <a:t> года</a:t>
            </a: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81326356"/>
              </p:ext>
            </p:extLst>
          </p:nvPr>
        </p:nvGraphicFramePr>
        <p:xfrm>
          <a:off x="251520" y="1268761"/>
          <a:ext cx="8712968" cy="489654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85483"/>
                <a:gridCol w="1733398"/>
                <a:gridCol w="2888997"/>
                <a:gridCol w="3205090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 группа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2 группа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3 группа</a:t>
                      </a:r>
                      <a:endParaRPr lang="ru-RU" dirty="0"/>
                    </a:p>
                  </a:txBody>
                  <a:tcPr anchor="ctr"/>
                </a:tc>
              </a:tr>
              <a:tr h="28803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Смоленск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Сафоновский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Шумячский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Десногорск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Гагаринский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Ершичский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Вяземский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Монастырщинский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Ярцевский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Новодугинский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Руднянский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Угранский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Починковский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Хиславичский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Рославльский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Кардымовский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Ельнинский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Дорогобужский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Краснинский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Холм-Жирковский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Глинковский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Темкинский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Сычевский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Велижский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Духовщинский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Демидовский район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Рейтинг городских округов и муниципальных районов по достигнутому уровню и динамике показателей в сфере «Жилищное строительство и обеспечение граждан жильем» по итогам </a:t>
            </a:r>
            <a:r>
              <a:rPr lang="ru-RU" sz="1400" b="1" i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2021</a:t>
            </a:r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 года</a:t>
            </a:r>
            <a:endParaRPr lang="ru-RU" sz="1400" dirty="0"/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55144531"/>
              </p:ext>
            </p:extLst>
          </p:nvPr>
        </p:nvGraphicFramePr>
        <p:xfrm>
          <a:off x="395536" y="1412776"/>
          <a:ext cx="8424936" cy="499309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25644"/>
                <a:gridCol w="1758248"/>
                <a:gridCol w="2857152"/>
                <a:gridCol w="2783892"/>
              </a:tblGrid>
              <a:tr h="279615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 группа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2 группа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3 группа</a:t>
                      </a:r>
                      <a:endParaRPr lang="ru-RU" dirty="0"/>
                    </a:p>
                  </a:txBody>
                  <a:tcPr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Рославльский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Угранский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Десногорск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Руднянский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Ершичский район</a:t>
                      </a:r>
                    </a:p>
                  </a:txBody>
                  <a:tcPr marL="9525" marR="9525" marT="9525" marB="0" anchor="ctr"/>
                </a:tc>
              </a:tr>
              <a:tr h="364873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Починковский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Демидовский район</a:t>
                      </a:r>
                    </a:p>
                  </a:txBody>
                  <a:tcPr marL="9525" marR="9525" marT="9525" marB="0" anchor="ctr"/>
                </a:tc>
              </a:tr>
              <a:tr h="291073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Сычевский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Сафоновский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Новодугинский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Ярцевский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Холм-Жирковский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Вяземский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Духовщинский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Гагаринский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Шумячский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Дорогобужский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Краснинский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Глинковский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Монастырщинский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Хиславичский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Ельнинский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Велижский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Темкинский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Constantia"/>
                        </a:rPr>
                        <a:t>Кардымовский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pPr algn="just"/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Рейтинг городских округов и муниципальных районов по достигнутому уровню и динамике показателей в сфере «Жилищно-коммунальное хозяйство»</a:t>
            </a:r>
            <a:b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 по итогам</a:t>
            </a:r>
            <a:r>
              <a:rPr lang="ru-RU" sz="18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2021</a:t>
            </a:r>
            <a:r>
              <a:rPr lang="ru-RU" sz="18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года.</a:t>
            </a:r>
            <a:endParaRPr lang="ru-RU" sz="1400" dirty="0"/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51726756"/>
              </p:ext>
            </p:extLst>
          </p:nvPr>
        </p:nvGraphicFramePr>
        <p:xfrm>
          <a:off x="395536" y="1340768"/>
          <a:ext cx="8208912" cy="534553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95518"/>
                <a:gridCol w="1641782"/>
                <a:gridCol w="2686554"/>
                <a:gridCol w="2985058"/>
              </a:tblGrid>
              <a:tr h="3092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группа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группа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группа</a:t>
                      </a:r>
                      <a:endParaRPr lang="ru-RU" dirty="0"/>
                    </a:p>
                  </a:txBody>
                  <a:tcPr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Темкинский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Десногорск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Рославльский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Глинковский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Дорогобужский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Духовщинский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Вяземский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Ельнинский район</a:t>
                      </a:r>
                    </a:p>
                  </a:txBody>
                  <a:tcPr marL="9525" marR="9525" marT="9525" marB="0" anchor="ctr"/>
                </a:tc>
              </a:tr>
              <a:tr h="34161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Сафоновский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Угранский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Руднянский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Новодугинский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Гагаринский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Велижский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Ярцевский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Хиславичский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Починковский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Кардымовский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Сычевский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Холм-Жирковский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Шумячский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Монастырщинский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Демидовский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Краснинский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Constantia"/>
                        </a:rPr>
                        <a:t>Ершичский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pPr algn="just"/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Рейтинг городских округов и муниципальных районов по достигнутому уровню и динамике показателей в сфере «Организация муниципального управления» по итогам </a:t>
            </a:r>
            <a:r>
              <a:rPr lang="ru-RU" sz="1600" b="1" i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2021</a:t>
            </a:r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 года</a:t>
            </a:r>
            <a:endParaRPr lang="ru-RU" sz="1400" dirty="0"/>
          </a:p>
        </p:txBody>
      </p:sp>
      <p:graphicFrame>
        <p:nvGraphicFramePr>
          <p:cNvPr id="8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02087016"/>
              </p:ext>
            </p:extLst>
          </p:nvPr>
        </p:nvGraphicFramePr>
        <p:xfrm>
          <a:off x="304800" y="1412775"/>
          <a:ext cx="8587680" cy="504056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15123"/>
                <a:gridCol w="1993218"/>
                <a:gridCol w="2796364"/>
                <a:gridCol w="2782975"/>
              </a:tblGrid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место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1 группа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2 группа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3 группа</a:t>
                      </a:r>
                    </a:p>
                  </a:txBody>
                  <a:tcPr marL="9525" marR="9525" marT="9525" marB="0" anchor="ctr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Десногорск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Сычевский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Гагаринский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Кардымовский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Сафоновский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Новодугинский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Дорогобужский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Велижский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Починковский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Хиславичский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Рославльский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Демидовский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Руднянский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Духовщинский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Вяземский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Ершичский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Ярцевский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Ельнинский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Холм-Жирковский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Угранский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Монастырщинский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Шумячский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Темкинский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Краснинский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Constantia"/>
                        </a:rPr>
                        <a:t>Глинковский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 район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pPr algn="just"/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Рейтинг городских округов и муниципальных районов по достигнутому уровню и динамике показателей в сфере «Энергосбережение и повышение энергетической эффективности» по итогам </a:t>
            </a:r>
            <a:r>
              <a:rPr lang="ru-RU" sz="1800" b="1" i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2021</a:t>
            </a:r>
            <a:r>
              <a:rPr lang="ru-RU" sz="18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года</a:t>
            </a:r>
            <a:endParaRPr lang="ru-RU" sz="1400" dirty="0"/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02658880"/>
              </p:ext>
            </p:extLst>
          </p:nvPr>
        </p:nvGraphicFramePr>
        <p:xfrm>
          <a:off x="304800" y="1268760"/>
          <a:ext cx="8587680" cy="520993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72751"/>
                <a:gridCol w="1637286"/>
                <a:gridCol w="2847454"/>
                <a:gridCol w="3230189"/>
              </a:tblGrid>
              <a:tr h="38695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место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1 группа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2 группа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3 группа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1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Десногорск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Гагаринский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Велижский район</a:t>
                      </a:r>
                    </a:p>
                  </a:txBody>
                  <a:tcPr marL="9525" marR="9525" marT="9525" marB="0" anchor="b"/>
                </a:tc>
              </a:tr>
              <a:tr h="348775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2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Руднянский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Темкинский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3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Ярцевский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Шумячский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4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Дорогобужский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Монастырщинский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5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Краснинский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6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Сафоновский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Угранский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7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Вяземский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Новодугинский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8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Починковский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Глинковский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9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Рославльский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Хиславичский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10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Ельнинский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11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Демидовский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12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Ершичский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13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Кардымовский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14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Холм-Жирковский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15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Сычевский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16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Духовщинский район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just"/>
            <a:r>
              <a:rPr lang="ru-RU" sz="1400" b="1" i="1" kern="0" dirty="0" smtClean="0">
                <a:solidFill>
                  <a:schemeClr val="tx1"/>
                </a:solidFill>
                <a:cs typeface="Times New Roman" pitchFamily="18" charset="0"/>
              </a:rPr>
              <a:t>Сводный рейтинг городских округов и муниципальных районов Смоленской области по достигнутому значению показателей оценки эффективности деятельности органов местного самоуправления в  </a:t>
            </a:r>
            <a:r>
              <a:rPr lang="ru-RU" sz="2000" b="1" i="1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2021</a:t>
            </a:r>
            <a:r>
              <a:rPr lang="ru-RU" sz="1400" b="1" i="1" kern="0" dirty="0" smtClean="0">
                <a:solidFill>
                  <a:schemeClr val="tx1"/>
                </a:solidFill>
                <a:cs typeface="Times New Roman" pitchFamily="18" charset="0"/>
              </a:rPr>
              <a:t>  году</a:t>
            </a:r>
            <a:endParaRPr lang="ru-RU" sz="1400" dirty="0"/>
          </a:p>
        </p:txBody>
      </p:sp>
      <p:graphicFrame>
        <p:nvGraphicFramePr>
          <p:cNvPr id="1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860032" y="1124744"/>
          <a:ext cx="3888432" cy="5380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864096"/>
              </a:tblGrid>
              <a:tr h="3134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третья 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</a:tr>
              <a:tr h="31344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Сычевский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Угранский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Новодугинский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Шумячский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Холм-Жирковский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Темкинский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Хиславичский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Глинковский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Краснинский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Велижский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Монастырщинский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Демидовский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Ельнинский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Кардымовский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Духовщинский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Constantia"/>
                        </a:rPr>
                        <a:t>Ершичский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23528" y="1124744"/>
          <a:ext cx="4032448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1224136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первая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город Десногорск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город Смоленск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79512" y="2492898"/>
          <a:ext cx="4176464" cy="3945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1224136"/>
              </a:tblGrid>
              <a:tr h="39456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вторая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</a:tr>
              <a:tr h="3945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Сафоновский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945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Руднянский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945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Гагаринский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945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Рославльский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945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945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Дорогобужский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945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Ярцевский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3945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Вяземский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3945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Починковский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37032" cy="821776"/>
          </a:xfrm>
        </p:spPr>
        <p:txBody>
          <a:bodyPr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I. </a:t>
            </a:r>
            <a:r>
              <a:rPr lang="ru-RU" sz="1400" b="1" dirty="0">
                <a:solidFill>
                  <a:schemeClr val="tx1"/>
                </a:solidFill>
              </a:rPr>
              <a:t>РЕЗУЛЬТАТЫ МОНИТОРИНГА ЭФФЕКТИВНОСТИ ДЕЯТЕЛЬНОСТИ ОРГАНОВ МЕСТНОГО САМОУПРАВЛЕНИЯ ГОРОДСКИХ ОКРУГОВ И МУНИЦИПАЛЬНЫХ РАЙОНОВ</a:t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1) экономическое развитие;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1" i="1" dirty="0">
                <a:solidFill>
                  <a:schemeClr val="tx1"/>
                </a:solidFill>
              </a:rPr>
              <a:t>Число субъектов малого и среднего предпринимательства в расчете на </a:t>
            </a:r>
            <a:r>
              <a:rPr lang="ru-RU" sz="1400" b="1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10</a:t>
            </a:r>
            <a:r>
              <a:rPr lang="ru-RU" sz="1400" b="1" i="1" dirty="0">
                <a:solidFill>
                  <a:schemeClr val="tx1"/>
                </a:solidFill>
              </a:rPr>
              <a:t> тыс. человек населения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392488" cy="5256584"/>
          </a:xfrm>
        </p:spPr>
        <p:txBody>
          <a:bodyPr>
            <a:noAutofit/>
          </a:bodyPr>
          <a:lstStyle/>
          <a:p>
            <a:pPr marL="0" indent="-14400" algn="just"/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В 2021 году в целом по области количество субъектов малого и среднего предпринимательства, включая индивидуальных предпринимателей, составило 420</a:t>
            </a:r>
            <a:r>
              <a:rPr lang="ru-RU" sz="1400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единиц на 10 тыс. человек населения (в 2020 году – 418 ед. на 10 тыс. человек). </a:t>
            </a:r>
          </a:p>
          <a:p>
            <a:pPr marL="0" indent="-14400" algn="just"/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Рост произошел в 22 муниципалитетах. Наибольший в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Глинковском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Palatino Linotype" pitchFamily="18" charset="0"/>
              </a:rPr>
              <a:t>и 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Монастырщинском районах (с 185 до 223 единиц и с 224 до 261 единиц на 10 тыс. человек соответственно). Снижение количества СМСП в 2021 году отмечено в 5 муниципалитетах, наибольшее в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Починковском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районе (на 6,3%).</a:t>
            </a:r>
          </a:p>
          <a:p>
            <a:pPr marL="0" indent="-14400" algn="just"/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Лидером по числу СМСП -  является город Смоленск, 627 единицы на 10 тыс. человек. Кроме него большое количество СМСП работает в Смоленском (392 единицы), </a:t>
            </a:r>
            <a:r>
              <a:rPr lang="ru-RU" sz="1400" dirty="0" err="1">
                <a:solidFill>
                  <a:schemeClr val="tx1"/>
                </a:solidFill>
                <a:latin typeface="Palatino Linotype" pitchFamily="18" charset="0"/>
              </a:rPr>
              <a:t>Руднянском</a:t>
            </a:r>
            <a:r>
              <a:rPr lang="ru-RU" sz="1400" dirty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(389), Угранском (363),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Ярцевском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(362) и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Краснинском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(338) районах. Наименьшее число СМСП  - менее 200 СМСП на 10 тыс. населения – отмечено в муниципалитетах:  Шумячском (193) и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Сычевском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(171) районах.</a:t>
            </a:r>
          </a:p>
          <a:p>
            <a:pPr marL="0" indent="14288" algn="just"/>
            <a:endParaRPr lang="ru-RU" sz="900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grpSp>
        <p:nvGrpSpPr>
          <p:cNvPr id="4" name="Группа 5"/>
          <p:cNvGrpSpPr/>
          <p:nvPr/>
        </p:nvGrpSpPr>
        <p:grpSpPr>
          <a:xfrm>
            <a:off x="7965324" y="5085184"/>
            <a:ext cx="1178676" cy="1057209"/>
            <a:chOff x="7904151" y="5088850"/>
            <a:chExt cx="1178676" cy="105720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913363" y="5088850"/>
              <a:ext cx="1169464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330 и выше</a:t>
              </a:r>
              <a:endParaRPr lang="ru-RU" sz="11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910788" y="5884449"/>
              <a:ext cx="941015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менее 219</a:t>
              </a:r>
              <a:endParaRPr lang="ru-RU" sz="11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904151" y="5361229"/>
              <a:ext cx="1142588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/>
                <a:t>от </a:t>
              </a:r>
              <a:r>
                <a:rPr lang="ru-RU" sz="1100" dirty="0" smtClean="0"/>
                <a:t>250 </a:t>
              </a:r>
              <a:r>
                <a:rPr lang="ru-RU" sz="1100" dirty="0"/>
                <a:t>до </a:t>
              </a:r>
              <a:r>
                <a:rPr lang="ru-RU" sz="1100" dirty="0" smtClean="0"/>
                <a:t>329</a:t>
              </a:r>
              <a:endParaRPr lang="ru-RU" sz="11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904151" y="5633670"/>
              <a:ext cx="1142588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220 до 249</a:t>
              </a:r>
              <a:endParaRPr lang="ru-RU" sz="1100" dirty="0"/>
            </a:p>
          </p:txBody>
        </p:sp>
      </p:grpSp>
      <p:pic>
        <p:nvPicPr>
          <p:cNvPr id="1033" name="Picture 9" descr="D:\Desktop\Карты для презентации\Число СМС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1844824"/>
            <a:ext cx="4344175" cy="431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280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41248"/>
          </a:xfrm>
        </p:spPr>
        <p:txBody>
          <a:bodyPr>
            <a:normAutofit/>
          </a:bodyPr>
          <a:lstStyle/>
          <a:p>
            <a:r>
              <a:rPr lang="ru-RU" sz="1300" b="1" i="1" dirty="0">
                <a:solidFill>
                  <a:schemeClr val="tx1"/>
                </a:solidFill>
              </a:rPr>
              <a:t>Доля среднесписочной численности работников (без внешних совместителей) малых и средних предприятий в среднесписочной численности всех предприятий и организаций</a:t>
            </a:r>
            <a:endParaRPr lang="ru-RU" sz="13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483224" cy="5805264"/>
          </a:xfrm>
        </p:spPr>
        <p:txBody>
          <a:bodyPr>
            <a:noAutofit/>
          </a:bodyPr>
          <a:lstStyle/>
          <a:p>
            <a:pPr marL="0" indent="14288" algn="just">
              <a:spcBef>
                <a:spcPts val="0"/>
              </a:spcBef>
            </a:pPr>
            <a:r>
              <a:rPr lang="ru-RU" sz="1350" dirty="0" smtClean="0">
                <a:solidFill>
                  <a:sysClr val="windowText" lastClr="000000"/>
                </a:solidFill>
                <a:latin typeface="Palatino Linotype" pitchFamily="18" charset="0"/>
              </a:rPr>
              <a:t>Доля среднесписочной численности работников колеблется от 7,6% в </a:t>
            </a:r>
            <a:r>
              <a:rPr lang="ru-RU" sz="1350" dirty="0" err="1" smtClean="0">
                <a:solidFill>
                  <a:sysClr val="windowText" lastClr="000000"/>
                </a:solidFill>
                <a:latin typeface="Palatino Linotype" pitchFamily="18" charset="0"/>
              </a:rPr>
              <a:t>Глинковском</a:t>
            </a:r>
            <a:r>
              <a:rPr lang="ru-RU" sz="1350" dirty="0" smtClean="0">
                <a:solidFill>
                  <a:sysClr val="windowText" lastClr="000000"/>
                </a:solidFill>
                <a:latin typeface="Palatino Linotype" pitchFamily="18" charset="0"/>
              </a:rPr>
              <a:t> муниципальном районе до 68,5% в Смоленском муниципальном районе. Показатель зависит от сложившейся экономической структуры производств и особенностей осуществления предпринимательской деятельности в каждом районе. </a:t>
            </a:r>
          </a:p>
          <a:p>
            <a:pPr marL="0" indent="14288" algn="just">
              <a:spcBef>
                <a:spcPts val="0"/>
              </a:spcBef>
            </a:pPr>
            <a:r>
              <a:rPr lang="ru-RU" sz="1350" dirty="0" smtClean="0">
                <a:solidFill>
                  <a:sysClr val="windowText" lastClr="000000"/>
                </a:solidFill>
                <a:latin typeface="Palatino Linotype" pitchFamily="18" charset="0"/>
              </a:rPr>
              <a:t>Доля среднесписочной численности работников малых и средних предприятий в среднесписочной численности работников увеличилась в 16 муниципалитетах, наибольший рост (более чем на 5 процентных пунктов) в </a:t>
            </a: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Смоленском (на 6,7 п.п.) и Дорогобужском (на 5,8 п.п.) муниципальных районах. На уровне предыдущего года доля среднесписочной численности работников малых и средних предприятий в 2021 году сохранилась в городе Смоленске, Гагаринском, Ярцевском, </a:t>
            </a:r>
            <a:r>
              <a:rPr lang="ru-RU" sz="1350" dirty="0" err="1" smtClean="0">
                <a:solidFill>
                  <a:schemeClr val="tx1"/>
                </a:solidFill>
                <a:latin typeface="Palatino Linotype" pitchFamily="18" charset="0"/>
              </a:rPr>
              <a:t>Духовщинском</a:t>
            </a: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1350" dirty="0" err="1" smtClean="0">
                <a:solidFill>
                  <a:schemeClr val="tx1"/>
                </a:solidFill>
                <a:latin typeface="Palatino Linotype" pitchFamily="18" charset="0"/>
              </a:rPr>
              <a:t>Кардымовском</a:t>
            </a: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, Холм-Жирковском и </a:t>
            </a:r>
            <a:r>
              <a:rPr lang="ru-RU" sz="1350" dirty="0" err="1" smtClean="0">
                <a:solidFill>
                  <a:schemeClr val="tx1"/>
                </a:solidFill>
                <a:latin typeface="Palatino Linotype" pitchFamily="18" charset="0"/>
              </a:rPr>
              <a:t>Новодугинском</a:t>
            </a: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 районах. </a:t>
            </a:r>
          </a:p>
          <a:p>
            <a:pPr marL="0" indent="14288" algn="just">
              <a:spcBef>
                <a:spcPts val="0"/>
              </a:spcBef>
            </a:pP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Снижение доли среднесписочной численности работников (без внешних совместителей) МСП в среднесписочной численности всех предприятий и организаций в 2021 году отмечено в </a:t>
            </a:r>
            <a:b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4 муниципальных образованиях. Наибольшее снижение показателя зафиксировано в городе Десногорск (на 3,2 п.п.).</a:t>
            </a:r>
            <a:endParaRPr lang="ru-RU" sz="135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grpSp>
        <p:nvGrpSpPr>
          <p:cNvPr id="4" name="Группа 5"/>
          <p:cNvGrpSpPr/>
          <p:nvPr/>
        </p:nvGrpSpPr>
        <p:grpSpPr>
          <a:xfrm>
            <a:off x="7848000" y="5040000"/>
            <a:ext cx="1404520" cy="1057209"/>
            <a:chOff x="7904150" y="5088850"/>
            <a:chExt cx="1404520" cy="105720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913362" y="5088850"/>
              <a:ext cx="1395308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36% и более</a:t>
              </a:r>
              <a:endParaRPr lang="ru-RU" sz="11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913363" y="5884449"/>
              <a:ext cx="1286787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менее 22%</a:t>
              </a:r>
              <a:endParaRPr lang="ru-RU" sz="11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904150" y="5361229"/>
              <a:ext cx="1404520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30% </a:t>
              </a:r>
              <a:r>
                <a:rPr lang="ru-RU" sz="1100" dirty="0"/>
                <a:t>до </a:t>
              </a:r>
              <a:r>
                <a:rPr lang="ru-RU" sz="1100" dirty="0" smtClean="0"/>
                <a:t>35%</a:t>
              </a:r>
              <a:endParaRPr lang="ru-RU" sz="11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904150" y="5633670"/>
              <a:ext cx="1239849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23% до 29%</a:t>
              </a:r>
              <a:endParaRPr lang="ru-RU" sz="1100" dirty="0"/>
            </a:p>
          </p:txBody>
        </p:sp>
      </p:grpSp>
      <p:pic>
        <p:nvPicPr>
          <p:cNvPr id="1027" name="Picture 3" descr="D:\Desktop\Карты для презентации\Доля среднесписочной численности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1772816"/>
            <a:ext cx="4344175" cy="431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7057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41248"/>
          </a:xfrm>
        </p:spPr>
        <p:txBody>
          <a:bodyPr>
            <a:normAutofit/>
          </a:bodyPr>
          <a:lstStyle/>
          <a:p>
            <a:r>
              <a:rPr lang="ru-RU" sz="1400" b="1" i="1" dirty="0">
                <a:solidFill>
                  <a:schemeClr val="tx1"/>
                </a:solidFill>
              </a:rPr>
              <a:t>Объем инвестиций в основной капитал (за исключением бюджетных средств) в расчете на </a:t>
            </a:r>
            <a:r>
              <a:rPr lang="ru-RU" sz="1400" b="1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1</a:t>
            </a:r>
            <a:r>
              <a:rPr lang="ru-RU" sz="1400" b="1" i="1" dirty="0">
                <a:solidFill>
                  <a:schemeClr val="tx1"/>
                </a:solidFill>
              </a:rPr>
              <a:t> жителя (рублей)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392488" cy="5688632"/>
          </a:xfrm>
        </p:spPr>
        <p:txBody>
          <a:bodyPr>
            <a:noAutofit/>
          </a:bodyPr>
          <a:lstStyle/>
          <a:p>
            <a:pPr marL="0" indent="-4763" algn="just">
              <a:spcBef>
                <a:spcPts val="216"/>
              </a:spcBef>
            </a:pPr>
            <a:r>
              <a:rPr lang="ru-RU" sz="1100" dirty="0" smtClean="0">
                <a:solidFill>
                  <a:schemeClr val="tx1"/>
                </a:solidFill>
                <a:latin typeface="Palatino Linotype" pitchFamily="18" charset="0"/>
              </a:rPr>
              <a:t>Наибольшее значение показателя «Объем инвестиций в основной капитал (за исключением бюджетных средств) в расчете на 1 человека» отмечено в Смоленском районе (196,3 тыс. рублей) и в городе Десногорске (148,5 тыс.руб.), основной объем инвестиций по городу приходится на Смоленскую АЭС, на территории района реализуются следующие инвестиционные проекты (</a:t>
            </a:r>
            <a:r>
              <a:rPr lang="ru-RU" sz="1100" dirty="0" smtClean="0">
                <a:solidFill>
                  <a:schemeClr val="tx1"/>
                </a:solidFill>
              </a:rPr>
              <a:t>строительство высокотехнологичного тепличного комплекса по выращиванию цветов – ООО «ДЖЕЙ ЭМ ПИ ТРЕЙДИНГ РУС»; создание </a:t>
            </a:r>
            <a:r>
              <a:rPr lang="ru-RU" sz="1100" dirty="0" err="1" smtClean="0">
                <a:solidFill>
                  <a:schemeClr val="tx1"/>
                </a:solidFill>
              </a:rPr>
              <a:t>транспортно-логистического</a:t>
            </a:r>
            <a:r>
              <a:rPr lang="ru-RU" sz="1100" dirty="0" smtClean="0">
                <a:solidFill>
                  <a:schemeClr val="tx1"/>
                </a:solidFill>
              </a:rPr>
              <a:t> производственного комплекса – ООО «Альфа Транс </a:t>
            </a:r>
            <a:r>
              <a:rPr lang="ru-RU" sz="1100" dirty="0" err="1" smtClean="0">
                <a:solidFill>
                  <a:schemeClr val="tx1"/>
                </a:solidFill>
              </a:rPr>
              <a:t>Инвест</a:t>
            </a:r>
            <a:r>
              <a:rPr lang="ru-RU" sz="1100" dirty="0" smtClean="0">
                <a:solidFill>
                  <a:schemeClr val="tx1"/>
                </a:solidFill>
              </a:rPr>
              <a:t>»; строительство </a:t>
            </a:r>
            <a:r>
              <a:rPr lang="ru-RU" sz="1100" dirty="0" err="1" smtClean="0">
                <a:solidFill>
                  <a:schemeClr val="tx1"/>
                </a:solidFill>
              </a:rPr>
              <a:t>логистического</a:t>
            </a:r>
            <a:r>
              <a:rPr lang="ru-RU" sz="1100" dirty="0" smtClean="0">
                <a:solidFill>
                  <a:schemeClr val="tx1"/>
                </a:solidFill>
              </a:rPr>
              <a:t> центра – ООО «Карго </a:t>
            </a:r>
            <a:r>
              <a:rPr lang="ru-RU" sz="1100" dirty="0" err="1" smtClean="0">
                <a:solidFill>
                  <a:schemeClr val="tx1"/>
                </a:solidFill>
              </a:rPr>
              <a:t>Лайн</a:t>
            </a:r>
            <a:r>
              <a:rPr lang="ru-RU" sz="1100" dirty="0" smtClean="0">
                <a:solidFill>
                  <a:schemeClr val="tx1"/>
                </a:solidFill>
              </a:rPr>
              <a:t> Смоленск»; строительство складского комплекса с таможенным складом и складом временного хранения грузов – ООО «Терминал Никольский»</a:t>
            </a:r>
            <a:r>
              <a:rPr lang="ru-RU" sz="1100" dirty="0" smtClean="0">
                <a:solidFill>
                  <a:schemeClr val="tx1"/>
                </a:solidFill>
                <a:latin typeface="Palatino Linotype" pitchFamily="18" charset="0"/>
              </a:rPr>
              <a:t>). Наименьшее значение показателя – в </a:t>
            </a:r>
            <a:r>
              <a:rPr lang="ru-RU" sz="1100" dirty="0" err="1" smtClean="0">
                <a:solidFill>
                  <a:schemeClr val="tx1"/>
                </a:solidFill>
                <a:latin typeface="Palatino Linotype" pitchFamily="18" charset="0"/>
              </a:rPr>
              <a:t>Велижском</a:t>
            </a:r>
            <a:r>
              <a:rPr lang="ru-RU" sz="1100" dirty="0" smtClean="0">
                <a:solidFill>
                  <a:schemeClr val="tx1"/>
                </a:solidFill>
                <a:latin typeface="Palatino Linotype" pitchFamily="18" charset="0"/>
              </a:rPr>
              <a:t> (836 руб.) и в </a:t>
            </a:r>
            <a:r>
              <a:rPr lang="ru-RU" sz="1100" dirty="0" err="1" smtClean="0">
                <a:solidFill>
                  <a:schemeClr val="tx1"/>
                </a:solidFill>
                <a:latin typeface="Palatino Linotype" pitchFamily="18" charset="0"/>
              </a:rPr>
              <a:t>Ельнинском</a:t>
            </a:r>
            <a:r>
              <a:rPr lang="ru-RU" sz="1100" dirty="0" smtClean="0">
                <a:solidFill>
                  <a:schemeClr val="tx1"/>
                </a:solidFill>
                <a:latin typeface="Palatino Linotype" pitchFamily="18" charset="0"/>
              </a:rPr>
              <a:t> (693 руб.) районах.</a:t>
            </a:r>
          </a:p>
          <a:p>
            <a:pPr marL="0" indent="-4763" algn="just">
              <a:spcBef>
                <a:spcPts val="216"/>
              </a:spcBef>
            </a:pPr>
            <a:r>
              <a:rPr lang="ru-RU" sz="1100" dirty="0" smtClean="0">
                <a:solidFill>
                  <a:schemeClr val="tx1"/>
                </a:solidFill>
                <a:latin typeface="Palatino Linotype" pitchFamily="18" charset="0"/>
              </a:rPr>
              <a:t>В 2021 году по сравнению с 2020 годом объем инвестиций в основной капитал в </a:t>
            </a:r>
            <a:r>
              <a:rPr lang="ru-RU" sz="1100" dirty="0">
                <a:solidFill>
                  <a:schemeClr val="tx1"/>
                </a:solidFill>
                <a:latin typeface="Palatino Linotype" pitchFamily="18" charset="0"/>
              </a:rPr>
              <a:t>расчете на 1 жителя  </a:t>
            </a:r>
            <a:r>
              <a:rPr lang="ru-RU" sz="1100" dirty="0" smtClean="0">
                <a:solidFill>
                  <a:schemeClr val="tx1"/>
                </a:solidFill>
                <a:latin typeface="Palatino Linotype" pitchFamily="18" charset="0"/>
              </a:rPr>
              <a:t>увеличился в 18 муниципальных образованиях Смоленской области. </a:t>
            </a:r>
          </a:p>
          <a:p>
            <a:pPr marL="0" indent="-4763" algn="just">
              <a:spcBef>
                <a:spcPts val="216"/>
              </a:spcBef>
            </a:pPr>
            <a:r>
              <a:rPr lang="ru-RU" sz="1100" dirty="0" smtClean="0">
                <a:solidFill>
                  <a:schemeClr val="tx1"/>
                </a:solidFill>
                <a:latin typeface="Palatino Linotype" pitchFamily="18" charset="0"/>
              </a:rPr>
              <a:t>Лидерами по темпу роста данного показателя являются Холм-Жирковский – рост в 16,1 раз (с 1,97 до 31,72 тыс. руб.), </a:t>
            </a:r>
            <a:r>
              <a:rPr lang="ru-RU" sz="1100" dirty="0" err="1" smtClean="0">
                <a:solidFill>
                  <a:schemeClr val="tx1"/>
                </a:solidFill>
                <a:latin typeface="Palatino Linotype" pitchFamily="18" charset="0"/>
              </a:rPr>
              <a:t>Монастырщинский</a:t>
            </a:r>
            <a:r>
              <a:rPr lang="ru-RU" sz="1100" dirty="0" smtClean="0">
                <a:solidFill>
                  <a:schemeClr val="tx1"/>
                </a:solidFill>
                <a:latin typeface="Palatino Linotype" pitchFamily="18" charset="0"/>
              </a:rPr>
              <a:t>  - рост в 6,2 раза (с 4,2 до 25,7 тыс. руб.) и </a:t>
            </a:r>
            <a:r>
              <a:rPr lang="ru-RU" sz="1100" dirty="0" err="1" smtClean="0">
                <a:solidFill>
                  <a:schemeClr val="tx1"/>
                </a:solidFill>
                <a:latin typeface="Palatino Linotype" pitchFamily="18" charset="0"/>
              </a:rPr>
              <a:t>Кардымовский</a:t>
            </a:r>
            <a:r>
              <a:rPr lang="ru-RU" sz="1100" dirty="0" smtClean="0">
                <a:solidFill>
                  <a:schemeClr val="tx1"/>
                </a:solidFill>
                <a:latin typeface="Palatino Linotype" pitchFamily="18" charset="0"/>
              </a:rPr>
              <a:t> – рост в 3,3 раз (с 22,9 до 76,7 тыс. руб.) муниципальные районы.</a:t>
            </a:r>
          </a:p>
          <a:p>
            <a:pPr marL="0" indent="-4763" algn="just">
              <a:spcBef>
                <a:spcPts val="216"/>
              </a:spcBef>
            </a:pPr>
            <a:r>
              <a:rPr lang="ru-RU" sz="1100" dirty="0" smtClean="0">
                <a:solidFill>
                  <a:schemeClr val="tx1"/>
                </a:solidFill>
                <a:latin typeface="Palatino Linotype" pitchFamily="18" charset="0"/>
              </a:rPr>
              <a:t>В 2021 году наибольшее снижение объемов инвестиций в основной капитал в расчете на 1 жителя отмечено в </a:t>
            </a:r>
            <a:r>
              <a:rPr lang="ru-RU" sz="1100" dirty="0" err="1" smtClean="0">
                <a:solidFill>
                  <a:schemeClr val="tx1"/>
                </a:solidFill>
                <a:latin typeface="Palatino Linotype" pitchFamily="18" charset="0"/>
              </a:rPr>
              <a:t>Краснинском</a:t>
            </a:r>
            <a:r>
              <a:rPr lang="ru-RU" sz="1100" dirty="0" smtClean="0">
                <a:solidFill>
                  <a:schemeClr val="tx1"/>
                </a:solidFill>
                <a:latin typeface="Palatino Linotype" pitchFamily="18" charset="0"/>
              </a:rPr>
              <a:t> районе (в 11 раз с 22,9 до 1,9 тыс. руб.). </a:t>
            </a:r>
            <a:r>
              <a:rPr lang="ru-RU" sz="1100" dirty="0" smtClean="0">
                <a:solidFill>
                  <a:schemeClr val="tx1"/>
                </a:solidFill>
              </a:rPr>
              <a:t>Падение обусловлено, в первую очередь, тем, что в отчетном периоде                            2020 года значительные финансовые средства были затрачены организациями ООО «Шелл-Нефть» и ООО «</a:t>
            </a:r>
            <a:r>
              <a:rPr lang="ru-RU" sz="1100" dirty="0" err="1" smtClean="0">
                <a:solidFill>
                  <a:schemeClr val="tx1"/>
                </a:solidFill>
              </a:rPr>
              <a:t>Лукойл-Центрнефтепродукт</a:t>
            </a:r>
            <a:r>
              <a:rPr lang="ru-RU" sz="1100" dirty="0" smtClean="0">
                <a:solidFill>
                  <a:schemeClr val="tx1"/>
                </a:solidFill>
              </a:rPr>
              <a:t>» на модернизацию и техническое оснащение своих объектов.</a:t>
            </a:r>
            <a:endParaRPr lang="ru-RU" sz="1100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grpSp>
        <p:nvGrpSpPr>
          <p:cNvPr id="4" name="Группа 5"/>
          <p:cNvGrpSpPr/>
          <p:nvPr/>
        </p:nvGrpSpPr>
        <p:grpSpPr>
          <a:xfrm>
            <a:off x="7775999" y="5085184"/>
            <a:ext cx="1764553" cy="1044401"/>
            <a:chOff x="7880007" y="5073615"/>
            <a:chExt cx="1764553" cy="104440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880008" y="5073615"/>
              <a:ext cx="1169464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50" dirty="0" smtClean="0"/>
                <a:t>более 100 тыс.</a:t>
              </a:r>
              <a:endParaRPr lang="ru-RU" sz="105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80008" y="5856406"/>
              <a:ext cx="1175059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50" dirty="0" smtClean="0"/>
                <a:t>менее 19,6 тыс.</a:t>
              </a:r>
              <a:endParaRPr lang="ru-RU" sz="105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887426" y="5339072"/>
              <a:ext cx="1685126" cy="25391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50" dirty="0" smtClean="0"/>
                <a:t>от 50 тыс. </a:t>
              </a:r>
              <a:r>
                <a:rPr lang="ru-RU" sz="1050" dirty="0"/>
                <a:t>до </a:t>
              </a:r>
              <a:r>
                <a:rPr lang="ru-RU" sz="1050" dirty="0" smtClean="0"/>
                <a:t>99 тыс.</a:t>
              </a:r>
              <a:endParaRPr lang="ru-RU" sz="105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880007" y="5608144"/>
              <a:ext cx="1764553" cy="25391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50" dirty="0" smtClean="0"/>
                <a:t>от 20 </a:t>
              </a:r>
              <a:r>
                <a:rPr lang="ru-RU" sz="1050" dirty="0"/>
                <a:t>тыс. до </a:t>
              </a:r>
              <a:r>
                <a:rPr lang="ru-RU" sz="1050" dirty="0" smtClean="0"/>
                <a:t>49 </a:t>
              </a:r>
              <a:r>
                <a:rPr lang="ru-RU" sz="1050" dirty="0"/>
                <a:t>тыс</a:t>
              </a:r>
              <a:r>
                <a:rPr lang="ru-RU" sz="1050" dirty="0" smtClean="0"/>
                <a:t>.</a:t>
              </a:r>
              <a:endParaRPr lang="ru-RU" sz="1050" dirty="0"/>
            </a:p>
          </p:txBody>
        </p:sp>
      </p:grpSp>
      <p:pic>
        <p:nvPicPr>
          <p:cNvPr id="2050" name="Picture 2" descr="D:\Desktop\Карты для презентации\Объем инвестиций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844824"/>
            <a:ext cx="4344175" cy="431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186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41248"/>
          </a:xfrm>
        </p:spPr>
        <p:txBody>
          <a:bodyPr>
            <a:normAutofit/>
          </a:bodyPr>
          <a:lstStyle/>
          <a:p>
            <a:r>
              <a:rPr lang="ru-RU" sz="1400" b="1" i="1" dirty="0">
                <a:solidFill>
                  <a:schemeClr val="tx1"/>
                </a:solidFill>
              </a:rPr>
              <a:t>Доля площади земельных участков, являющихся объектами налогообложения земельным налогом, в общей площади территории городского округа (муниципального района</a:t>
            </a:r>
            <a:r>
              <a:rPr lang="ru-RU" sz="1400" b="1" i="1" dirty="0" smtClean="0">
                <a:solidFill>
                  <a:schemeClr val="tx1"/>
                </a:solidFill>
              </a:rPr>
              <a:t>)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268760"/>
            <a:ext cx="4191000" cy="5055840"/>
          </a:xfrm>
        </p:spPr>
        <p:txBody>
          <a:bodyPr>
            <a:noAutofit/>
          </a:bodyPr>
          <a:lstStyle/>
          <a:p>
            <a:pPr marL="0" indent="14288" algn="just"/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В 2021 году наибольшая доля площадей земельных участков, являющихся объектами налогообложения земельным налогом, в общей площади территории городского округа (муниципального района) приходится на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Сычевский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(93%), Починковский (86,2%) и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Сафоновский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(85,8%) районы.</a:t>
            </a:r>
          </a:p>
          <a:p>
            <a:pPr marL="0" indent="14288" algn="just"/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Наименьшая доля приходится на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Велижский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(21,3%), Глинковский (24,4%) и Вяземский (29%)  муниципальные районы. В г. Десногорске земельные участки, являющиеся объектом налогообложения земельным налогом отсутствуют. </a:t>
            </a:r>
          </a:p>
          <a:p>
            <a:pPr marL="0" indent="14288" algn="just"/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Лидерами по темпу роста данного показателя являются Холм-Жирковский муниципальный район – рост на 2,8 п.п. (с 57,3 до 60,1%), город Смоленск – рост на 2,5 п.п. (с 36,5 до 39%).</a:t>
            </a:r>
            <a:endParaRPr lang="ru-RU" sz="16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7848000" y="5040000"/>
            <a:ext cx="1516293" cy="1044401"/>
            <a:chOff x="7880008" y="5073615"/>
            <a:chExt cx="1516293" cy="104440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880008" y="5073615"/>
              <a:ext cx="1296000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73,4% и более</a:t>
              </a:r>
              <a:endParaRPr lang="ru-RU" sz="11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880008" y="5856406"/>
              <a:ext cx="1175059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менее 20%</a:t>
              </a:r>
              <a:endParaRPr lang="ru-RU" sz="11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87427" y="5335225"/>
              <a:ext cx="1508874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40,8% </a:t>
              </a:r>
              <a:r>
                <a:rPr lang="ru-RU" sz="1100" dirty="0"/>
                <a:t>до </a:t>
              </a:r>
              <a:r>
                <a:rPr lang="ru-RU" sz="1100" dirty="0" smtClean="0"/>
                <a:t>64,8%</a:t>
              </a:r>
              <a:endParaRPr lang="ru-RU" sz="11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880008" y="5604297"/>
              <a:ext cx="1389000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21,3% до 39%</a:t>
              </a:r>
              <a:endParaRPr lang="ru-RU" sz="1100" dirty="0"/>
            </a:p>
          </p:txBody>
        </p:sp>
      </p:grpSp>
      <p:pic>
        <p:nvPicPr>
          <p:cNvPr id="3074" name="Picture 2" descr="D:\Desktop\Карты для презентации\Доля площади земельных участков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1772816"/>
            <a:ext cx="4344175" cy="431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3944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29043</TotalTime>
  <Words>7508</Words>
  <Application>Microsoft Office PowerPoint</Application>
  <PresentationFormat>Экран (4:3)</PresentationFormat>
  <Paragraphs>1171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Трек</vt:lpstr>
      <vt:lpstr>Сводный доклад  о результатах мониторинга эффективности деятельности органов местного  самоуправления городских округов и муниципальных районов Смоленской области  за 2021 год </vt:lpstr>
      <vt:lpstr>Общая информация о городских округах и муниципальных районах СМОЛЕНСКОЙ ОБЛАСТИ</vt:lpstr>
      <vt:lpstr>Слайд 3</vt:lpstr>
      <vt:lpstr>СОДЕРЖАНИЕ</vt:lpstr>
      <vt:lpstr>Слайд 5</vt:lpstr>
      <vt:lpstr>I. РЕЗУЛЬТАТЫ МОНИТОРИНГА ЭФФЕКТИВНОСТИ ДЕЯТЕЛЬНОСТИ ОРГАНОВ МЕСТНОГО САМОУПРАВЛЕНИЯ ГОРОДСКИХ ОКРУГОВ И МУНИЦИПАЛЬНЫХ РАЙОНОВ 1) экономическое развитие; Число субъектов малого и среднего предпринимательства в расчете на 10 тыс. человек населения</vt:lpstr>
      <vt:lpstr>Доля среднесписочной численности работников (без внешних совместителей) малых и средних предприятий в среднесписочной численности всех предприятий и организаций</vt:lpstr>
      <vt:lpstr>Объем инвестиций в основной капитал (за исключением бюджетных средств) в расчете на 1 жителя (рублей) </vt:lpstr>
      <vt:lpstr>Доля площади земельных участков, являющихся объектами налогообложения земельным налогом, в общей площади территории городского округа (муниципального района)</vt:lpstr>
      <vt:lpstr>Доля прибыльных сельскохозяйственных организаций в общем их числе</vt:lpstr>
      <vt:lpstr>Доля протяженности автомобильных дорог общего пользования местного значения, не отвечающих нормативным требованиям</vt:lpstr>
      <vt:lpstr>Доля населения, проживающего в населенных пунктах, не имеющих регулярного сообщения</vt:lpstr>
      <vt:lpstr>Среднемесячная номинальная заработная плата  Среднемесячная номинальная начисленная заработная плата работников крупных и средних предприятий и некоммерческих организаций</vt:lpstr>
      <vt:lpstr>Заработная плата  работников муниципальных дошкольных учреждений</vt:lpstr>
      <vt:lpstr>Заработная плата  работников  муниципальных  общеобразовательных  учреждений</vt:lpstr>
      <vt:lpstr>Заработная плата учителей муниципальных общеобразовательных учреждений</vt:lpstr>
      <vt:lpstr>Заработная  плата  работников  муниципальных  учреждений  культуры  и искусства</vt:lpstr>
      <vt:lpstr>Заработная плата работников  муниципальных  учреждений физической культуры и спорта</vt:lpstr>
      <vt:lpstr>2) Дошкольное образование  Доля детей в возрасте 1 - 6 лет, получающих дошкольную образовательную услугу</vt:lpstr>
      <vt:lpstr>Доля детей в возрасте от одного года до шести лет, состоящих на учете для определения в муниципальные дошкольные образовательные учреждения</vt:lpstr>
      <vt:lpstr>Доля муниципальных дошкольных образовательных учреждений, здания которых находятся в аварийном состоянии или требуют капитального ремонта</vt:lpstr>
      <vt:lpstr>3) общее и дополнительное образование   Доля выпускников муниципальных общеобразовательных учреждений, не получивших аттестат о среднем образовании</vt:lpstr>
      <vt:lpstr>  В 15 районах области (Гагаринском, Рославльском, Сафоновском, Смоленском, Ярцевском, Духовщинском, Кардымовском, Починковском, Сычевском, Ельнинском, Монастырщинском, Темкинском, Угранском, Хиславичском и городе Десногорске) все общеобразовательные учреждения соответствуют современным требованиям.  В 2021 году увеличение данного показателя наблюдалось в 2 муниципальных районах. На уровне предшествующего года значение показателя сохранилось в 23 районе и 2 городских округах. </vt:lpstr>
      <vt:lpstr>Слайд 24</vt:lpstr>
      <vt:lpstr>Слайд 25</vt:lpstr>
      <vt:lpstr>Расходы бюджета муниципального образования на общее образование в расчете на 1 обучающегося в МОУ</vt:lpstr>
      <vt:lpstr>Доля детей в возрасте 5 -18 лет, получающих услуги по дополнительному образованию</vt:lpstr>
      <vt:lpstr>4) культура Уровень фактической обеспеченности учреждениями культуры от нормативной потребности: клубами и учреждениями клубного типа; библиотеками; парками культуры и отдыха</vt:lpstr>
      <vt:lpstr>Слайд 29</vt:lpstr>
      <vt:lpstr>5) Физическая культура и спорт  Доля населения, систематически занимающегося физической культурой и спортом</vt:lpstr>
      <vt:lpstr>Доля обучающихся, систематически занимающихся физической культурой и спортом, в общей численности обучающихся</vt:lpstr>
      <vt:lpstr>Слайд 32</vt:lpstr>
      <vt:lpstr>Слайд 33</vt:lpstr>
      <vt:lpstr>Площадь земельных участков, предоставленных для строительства в расчете на 10 тыс. человек  населения</vt:lpstr>
      <vt:lpstr> ПЛОЩАДЬ ЗЕМЕЛЬНЫХ УЧАСТКОВ, ПРЕДОСТАВЛЕННЫХ ДЛЯ СТРОИТЕЛЬСТВА, В ОТНОШЕНИИ КОТОРЫХ С ДАТЫ ПРИНЯТИЯ РЕШЕНИЯ О ПРЕДОСТАВЛЕНИИ ЗЕМЕЛЬНОГО УЧАСТКА НЕ БЫЛО ПОЛУЧЕНО РАЗРЕШЕНИЕ НА ВВОД В ЭКСПЛУАТАЦИЮ</vt:lpstr>
      <vt:lpstr>7) ЖИЛИЩНО-КОММУНАЛЬНОЕ ХОЗЯЙСТВО  ДОЛЯ МНОГОКВАРТИРНЫХ ДОМОВ, В КОТОРЫХ СОБСТВЕННИКИ ПОМЕЩЕНИЙ ВЫБРАЛИ И РЕАЛИЗУЮТ ОДИН ИЗ СПОСОБОВ УПРАВЛЕНИЯ МНОГОКВАРТИРНЫМИ ДОМАМИ, В ОБЩЕМ ЧИСЛЕ МНОГОКВАРТИРНЫХ ДОМОВ</vt:lpstr>
      <vt:lpstr>Доля организаций коммунального комплекса, осуществляющих производство товаров, оказание услуг по водо-, тепло-, газо- и электроснабжению, водоотведению, очистке сточных вод, утилизации (захоронению) твердых бытовых отходов и использующих объекты коммунальной инфраструктуры на праве частной собственности, по договору аренды или концессии, участие субъекта Российской Федерации и (или) городского округа (муниципального района) в уставном капитале которых составляет не более 25 процентов</vt:lpstr>
      <vt:lpstr>ДОЛЯ МНОГОКВАРТИРНЫХ ДОМОВ, РАСПОЛОЖЕННЫХ НА ЗЕМЕЛЬНЫХ УЧАСТКАХ, В ОТНОШЕНИИ КОТОРЫХ ОСУЩЕСТВЛЕН ГОСУДАРСТВЕННЫЙ КАДАСТРОВЫЙ УЧЕТ</vt:lpstr>
      <vt:lpstr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</vt:lpstr>
      <vt:lpstr>8) организация муниципального управления   доля налоговых и неналоговых доходов местного бюджета в общем объеме собственных доходов бюджета муниципального образования </vt:lpstr>
      <vt:lpstr>Доля основных фондов организаций муниципальной формы собственности, находящихся в стадии банкротства</vt:lpstr>
      <vt:lpstr>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</vt:lpstr>
      <vt:lpstr>Слайд 43</vt:lpstr>
      <vt:lpstr>Слайд 44</vt:lpstr>
      <vt:lpstr>Слайд 45</vt:lpstr>
      <vt:lpstr>Слайд 46</vt:lpstr>
      <vt:lpstr>Слайд 47</vt:lpstr>
      <vt:lpstr>Слайд 48</vt:lpstr>
      <vt:lpstr>III. РЕЗУЛЬТАТЫ ОЦЕНКИ ЭФФЕКТИВНОСТИ ДЕЯТЕЛЬНОСТИ ОРГАНОВ МЕСТНОГО САМОУПРАВЛЕНИЯ ГОРОДСКИХ ОКРУГОВ И МУНИЦИПАЛЬНЫХ РАЙОНОВ</vt:lpstr>
      <vt:lpstr>Рейтинг городских округов и муниципальных районов по достигнутому уровню и динамике показателей в сфере «Дошкольное образование»  по итогам 2021 года</vt:lpstr>
      <vt:lpstr>Рейтинг городских округов и муниципальных районов по достигнутому уровню и динамике показателей в сфере «Общее и дополнительное образование» по итогам 2021 года</vt:lpstr>
      <vt:lpstr>Рейтинг городских округов и муниципальных районов по достигнутому уровню и динамике показателей в сфере «КУЛЬТУРА» по итогам 2021 года</vt:lpstr>
      <vt:lpstr>Рейтинг городских округов и муниципальных районов по достигнутому уровню и динамике показателей в сфере «Физическая культура и спорт»  по итогам 2021 года</vt:lpstr>
      <vt:lpstr>Рейтинг городских округов и муниципальных районов по достигнутому уровню и динамике показателей в сфере «Жилищное строительство и обеспечение граждан жильем» по итогам 2021 года</vt:lpstr>
      <vt:lpstr>Рейтинг городских округов и муниципальных районов по достигнутому уровню и динамике показателей в сфере «Жилищно-коммунальное хозяйство»  по итогам 2021 года.</vt:lpstr>
      <vt:lpstr>Рейтинг городских округов и муниципальных районов по достигнутому уровню и динамике показателей в сфере «Организация муниципального управления» по итогам 2021 года</vt:lpstr>
      <vt:lpstr>Рейтинг городских округов и муниципальных районов по достигнутому уровню и динамике показателей в сфере «Энергосбережение и повышение энергетической эффективности» по итогам 2021 года</vt:lpstr>
      <vt:lpstr>Сводный рейтинг городских округов и муниципальных районов Смоленской области по достигнутому значению показателей оценки эффективности деятельности органов местного самоуправления в  2021  году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Богомолова Светлана Викторовна</dc:creator>
  <cp:lastModifiedBy>Самородская</cp:lastModifiedBy>
  <cp:revision>3616</cp:revision>
  <dcterms:created xsi:type="dcterms:W3CDTF">2016-04-07T09:39:54Z</dcterms:created>
  <dcterms:modified xsi:type="dcterms:W3CDTF">2022-10-03T06:50:12Z</dcterms:modified>
</cp:coreProperties>
</file>