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6" r:id="rId4"/>
    <p:sldId id="269" r:id="rId5"/>
    <p:sldId id="278" r:id="rId6"/>
    <p:sldId id="271" r:id="rId7"/>
    <p:sldId id="287" r:id="rId8"/>
    <p:sldId id="280" r:id="rId9"/>
    <p:sldId id="282" r:id="rId10"/>
    <p:sldId id="289" r:id="rId11"/>
    <p:sldId id="290" r:id="rId12"/>
    <p:sldId id="291" r:id="rId13"/>
    <p:sldId id="285" r:id="rId14"/>
    <p:sldId id="288" r:id="rId15"/>
    <p:sldId id="283" r:id="rId16"/>
    <p:sldId id="284" r:id="rId17"/>
    <p:sldId id="286" r:id="rId18"/>
    <p:sldId id="293" r:id="rId19"/>
    <p:sldId id="273" r:id="rId20"/>
    <p:sldId id="274" r:id="rId21"/>
    <p:sldId id="27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6629" autoAdjust="0"/>
  </p:normalViewPr>
  <p:slideViewPr>
    <p:cSldViewPr>
      <p:cViewPr>
        <p:scale>
          <a:sx n="100" d="100"/>
          <a:sy n="100" d="100"/>
        </p:scale>
        <p:origin x="-1860" y="-72"/>
      </p:cViewPr>
      <p:guideLst>
        <p:guide orient="horz" pos="2160"/>
        <p:guide pos="2880"/>
      </p:guideLst>
    </p:cSldViewPr>
  </p:slideViewPr>
  <p:outlineViewPr>
    <p:cViewPr>
      <p:scale>
        <a:sx n="33" d="100"/>
        <a:sy n="33" d="100"/>
      </p:scale>
      <p:origin x="0" y="40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5E697E-EF05-46E6-9563-28D4191C49FC}" type="datetimeFigureOut">
              <a:rPr lang="ru-RU" smtClean="0"/>
              <a:t>24.05.2016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564707-2923-4253-A66C-6CF845D8AEC7}" type="slidenum">
              <a:rPr lang="ru-RU" smtClean="0"/>
              <a:t>‹#›</a:t>
            </a:fld>
            <a:endParaRPr lang="ru-RU"/>
          </a:p>
        </p:txBody>
      </p:sp>
    </p:spTree>
    <p:extLst>
      <p:ext uri="{BB962C8B-B14F-4D97-AF65-F5344CB8AC3E}">
        <p14:creationId xmlns:p14="http://schemas.microsoft.com/office/powerpoint/2010/main" val="192974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i="1" kern="1200" dirty="0" smtClean="0">
                <a:solidFill>
                  <a:schemeClr val="tx1"/>
                </a:solidFill>
                <a:effectLst/>
                <a:latin typeface="+mn-lt"/>
                <a:ea typeface="+mn-ea"/>
                <a:cs typeface="+mn-cs"/>
              </a:rPr>
              <a:t>Реестр государственных и муниципальных услуг</a:t>
            </a:r>
            <a:r>
              <a:rPr lang="ru-RU" sz="1200" kern="1200" dirty="0" smtClean="0">
                <a:solidFill>
                  <a:schemeClr val="tx1"/>
                </a:solidFill>
                <a:effectLst/>
                <a:latin typeface="+mn-lt"/>
                <a:ea typeface="+mn-ea"/>
                <a:cs typeface="+mn-cs"/>
              </a:rPr>
              <a:t> – это комплекс программного обеспечения, предназначенный для хранения и формирования карточек всех государственных и муниципальных услуг, предоставляемых государственными и муниципальными органами и учреждениями на территории Смоленской области.</a:t>
            </a:r>
          </a:p>
          <a:p>
            <a:r>
              <a:rPr lang="ru-RU" sz="1200" kern="1200" dirty="0" smtClean="0">
                <a:solidFill>
                  <a:schemeClr val="tx1"/>
                </a:solidFill>
                <a:effectLst/>
                <a:latin typeface="+mn-lt"/>
                <a:ea typeface="+mn-ea"/>
                <a:cs typeface="+mn-cs"/>
              </a:rPr>
              <a:t>Подсистема предназначена для автоматизации процессов ведения информации о государственных услугах и функциях, предоставляемых/исполняемых органами государственной власти Российской Федерации. </a:t>
            </a:r>
          </a:p>
          <a:p>
            <a:r>
              <a:rPr lang="ru-RU" sz="1200" kern="1200" dirty="0" smtClean="0">
                <a:solidFill>
                  <a:schemeClr val="tx1"/>
                </a:solidFill>
                <a:effectLst/>
                <a:latin typeface="+mn-lt"/>
                <a:ea typeface="+mn-ea"/>
                <a:cs typeface="+mn-cs"/>
              </a:rPr>
              <a:t>Подсистема поддерживает одновременную работу нескольких пользователей с разных рабочих мест. </a:t>
            </a:r>
          </a:p>
          <a:p>
            <a:r>
              <a:rPr lang="ru-RU" sz="1200" kern="1200" dirty="0" smtClean="0">
                <a:solidFill>
                  <a:schemeClr val="tx1"/>
                </a:solidFill>
                <a:effectLst/>
                <a:latin typeface="+mn-lt"/>
                <a:ea typeface="+mn-ea"/>
                <a:cs typeface="+mn-cs"/>
              </a:rPr>
              <a:t>Реестр имеет следующие возможности, такие как:</a:t>
            </a:r>
          </a:p>
          <a:p>
            <a:pPr lvl="0"/>
            <a:r>
              <a:rPr lang="ru-RU" sz="1200" kern="1200" dirty="0" smtClean="0">
                <a:solidFill>
                  <a:schemeClr val="tx1"/>
                </a:solidFill>
                <a:effectLst/>
                <a:latin typeface="+mn-lt"/>
                <a:ea typeface="+mn-ea"/>
                <a:cs typeface="+mn-cs"/>
              </a:rPr>
              <a:t>Просмотр и формирование описания государственной услуги/функции, органа власти в соответствии с заданной структурой реестра.</a:t>
            </a:r>
          </a:p>
          <a:p>
            <a:pPr lvl="0"/>
            <a:r>
              <a:rPr lang="ru-RU" sz="1200" kern="1200" dirty="0" smtClean="0">
                <a:solidFill>
                  <a:schemeClr val="tx1"/>
                </a:solidFill>
                <a:effectLst/>
                <a:latin typeface="+mn-lt"/>
                <a:ea typeface="+mn-ea"/>
                <a:cs typeface="+mn-cs"/>
              </a:rPr>
              <a:t>Навигация по структурированному перечню государственных услуг/функций, органов власти.</a:t>
            </a:r>
          </a:p>
          <a:p>
            <a:pPr lvl="0"/>
            <a:r>
              <a:rPr lang="ru-RU" sz="1200" kern="1200" dirty="0" smtClean="0">
                <a:solidFill>
                  <a:schemeClr val="tx1"/>
                </a:solidFill>
                <a:effectLst/>
                <a:latin typeface="+mn-lt"/>
                <a:ea typeface="+mn-ea"/>
                <a:cs typeface="+mn-cs"/>
              </a:rPr>
              <a:t>Поиск и фильтрация государственных услуг/функций, органов власти, содержащихся в реестре.</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Реестр государственных услуг запускается из веб-браузера по указанной ссылке, после чего появляется окно, необходимое для прохождения процедуры авторизации и определения прав доступа пользователя. </a:t>
            </a:r>
          </a:p>
          <a:p>
            <a:pPr lvl="0"/>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1564707-2923-4253-A66C-6CF845D8AEC7}" type="slidenum">
              <a:rPr lang="ru-RU" smtClean="0"/>
              <a:t>2</a:t>
            </a:fld>
            <a:endParaRPr lang="ru-RU"/>
          </a:p>
        </p:txBody>
      </p:sp>
    </p:spTree>
    <p:extLst>
      <p:ext uri="{BB962C8B-B14F-4D97-AF65-F5344CB8AC3E}">
        <p14:creationId xmlns:p14="http://schemas.microsoft.com/office/powerpoint/2010/main" val="3877381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процессе работы с административным регламентом, с услугой или функцией существует возможность одновременного отображения описания регламента и соответствующей ему услуги (функции).</a:t>
            </a:r>
          </a:p>
          <a:p>
            <a:r>
              <a:rPr lang="ru-RU" sz="1200" kern="1200" dirty="0" smtClean="0">
                <a:solidFill>
                  <a:schemeClr val="tx1"/>
                </a:solidFill>
                <a:effectLst/>
                <a:latin typeface="+mn-lt"/>
                <a:ea typeface="+mn-ea"/>
                <a:cs typeface="+mn-cs"/>
              </a:rPr>
              <a:t>Внешний вид режима сопоставления представлен на слайде.</a:t>
            </a:r>
          </a:p>
          <a:p>
            <a:r>
              <a:rPr lang="ru-RU" sz="1200" kern="1200" dirty="0" smtClean="0">
                <a:solidFill>
                  <a:schemeClr val="tx1"/>
                </a:solidFill>
                <a:effectLst/>
                <a:latin typeface="+mn-lt"/>
                <a:ea typeface="+mn-ea"/>
                <a:cs typeface="+mn-cs"/>
              </a:rPr>
              <a:t>Режим одновременного просмотра административного регламента и услуги (функции) доступен только в случае если регламент привязан к услуге в реестре.</a:t>
            </a:r>
          </a:p>
          <a:p>
            <a:r>
              <a:rPr lang="ru-RU" sz="1200" kern="1200" dirty="0" smtClean="0">
                <a:solidFill>
                  <a:schemeClr val="tx1"/>
                </a:solidFill>
                <a:effectLst/>
                <a:latin typeface="+mn-lt"/>
                <a:ea typeface="+mn-ea"/>
                <a:cs typeface="+mn-cs"/>
              </a:rPr>
              <a:t>Для перехода в данный режим нужно нажать кнопку «Режим сопоставления с услугой (функцией)» в карточке услуги (функции), либо в карточке административного регламента.</a:t>
            </a:r>
          </a:p>
          <a:p>
            <a:r>
              <a:rPr lang="ru-RU" sz="1200" kern="1200" dirty="0" smtClean="0">
                <a:solidFill>
                  <a:schemeClr val="tx1"/>
                </a:solidFill>
                <a:effectLst/>
                <a:latin typeface="+mn-lt"/>
                <a:ea typeface="+mn-ea"/>
                <a:cs typeface="+mn-cs"/>
              </a:rPr>
              <a:t>В режиме сопоставления внешний вид окна разделен на две части:</a:t>
            </a:r>
          </a:p>
          <a:p>
            <a:r>
              <a:rPr lang="ru-RU" sz="1200" kern="1200" dirty="0" smtClean="0">
                <a:solidFill>
                  <a:schemeClr val="tx1"/>
                </a:solidFill>
                <a:effectLst/>
                <a:latin typeface="+mn-lt"/>
                <a:ea typeface="+mn-ea"/>
                <a:cs typeface="+mn-cs"/>
              </a:rPr>
              <a:t>В левой части отображается текст АР с разделением по вкладкам (они же закладки в обычном режиме карточки АР). </a:t>
            </a:r>
            <a:r>
              <a:rPr lang="ru-RU" sz="1200" kern="1200" dirty="0" err="1" smtClean="0">
                <a:solidFill>
                  <a:schemeClr val="tx1"/>
                </a:solidFill>
                <a:effectLst/>
                <a:latin typeface="+mn-lt"/>
                <a:ea typeface="+mn-ea"/>
                <a:cs typeface="+mn-cs"/>
              </a:rPr>
              <a:t>Т.е</a:t>
            </a:r>
            <a:r>
              <a:rPr lang="ru-RU" sz="1200" kern="1200" dirty="0" smtClean="0">
                <a:solidFill>
                  <a:schemeClr val="tx1"/>
                </a:solidFill>
                <a:effectLst/>
                <a:latin typeface="+mn-lt"/>
                <a:ea typeface="+mn-ea"/>
                <a:cs typeface="+mn-cs"/>
              </a:rPr>
              <a:t> одновременно на интерфейсе слева отображаются поля одной выбранной вкладки. Переход к другой вкладке осуществляется путем выбора в верхней части экрана, непосредственно над текстом АР.</a:t>
            </a:r>
          </a:p>
          <a:p>
            <a:r>
              <a:rPr lang="ru-RU" sz="1200" kern="1200" dirty="0" smtClean="0">
                <a:solidFill>
                  <a:schemeClr val="tx1"/>
                </a:solidFill>
                <a:effectLst/>
                <a:latin typeface="+mn-lt"/>
                <a:ea typeface="+mn-ea"/>
                <a:cs typeface="+mn-cs"/>
              </a:rPr>
              <a:t>В правой части отображаются поля описания услуги (функции) сгруппированные по вкладкам (вкладки соответствуют делению в обычном режиме просмотра описания услуги (функции), а именно «Основные сведения», «Расширенные сведения» и т.д.). Набор доступных в правой части экрана вкладок зависит от выбранного в левой части раздела АР. Таким образом, если в тексте выбранной вкладки АР есть информация, на основании которой заполняются поля определенной вкладки описания услуги, в этом случае эта вкладка будет доступна пользователю в правой части пользовательского интерфейса.</a:t>
            </a:r>
          </a:p>
          <a:p>
            <a:r>
              <a:rPr lang="ru-RU" sz="1200" kern="1200" dirty="0" smtClean="0">
                <a:solidFill>
                  <a:schemeClr val="tx1"/>
                </a:solidFill>
                <a:effectLst/>
                <a:latin typeface="+mn-lt"/>
                <a:ea typeface="+mn-ea"/>
                <a:cs typeface="+mn-cs"/>
              </a:rPr>
              <a:t>Для возврата в обычный режим следует повторно нажать на кнопку «Режим сопоставления с услугой (функцией)».</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1564707-2923-4253-A66C-6CF845D8AEC7}" type="slidenum">
              <a:rPr lang="ru-RU" smtClean="0"/>
              <a:t>11</a:t>
            </a:fld>
            <a:endParaRPr lang="ru-RU"/>
          </a:p>
        </p:txBody>
      </p:sp>
    </p:spTree>
    <p:extLst>
      <p:ext uri="{BB962C8B-B14F-4D97-AF65-F5344CB8AC3E}">
        <p14:creationId xmlns:p14="http://schemas.microsoft.com/office/powerpoint/2010/main" val="2526323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Жизненный цикл объекта (услуг, организаций) – последовательность процедур от создания и редактирования объекта, до его согласования и публикации на Портале или удаления.</a:t>
            </a:r>
          </a:p>
          <a:p>
            <a:r>
              <a:rPr lang="ru-RU" dirty="0" smtClean="0"/>
              <a:t>В реестре есть 2 основных типа объектов (услуг и организаций) – новые, которые еще ни разу не публиковались на портале, и опубликованные – те, информация о которых уже имеется на портале. Процедуры согласования изменений (жизненный цикл) для этих типов объектов во многом схожи, однако имеются различия в удалении объектов. Новый объект может быть достаточно просто удален до публикации, а для опубликованного объекта требуется дополнительное согласование, поскольку он уже имеется на официальном информационном ресурсе - портале.</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Новый объект создается Оператором реестра. В дальнейшем он должен пройти согласование на портале. При этом возможно несколько итераций согласования и изменения объекта.</a:t>
            </a:r>
          </a:p>
          <a:p>
            <a:r>
              <a:rPr lang="ru-RU" sz="1200" kern="1200" dirty="0" smtClean="0">
                <a:solidFill>
                  <a:schemeClr val="tx1"/>
                </a:solidFill>
                <a:effectLst/>
                <a:latin typeface="+mn-lt"/>
                <a:ea typeface="+mn-ea"/>
                <a:cs typeface="+mn-cs"/>
              </a:rPr>
              <a:t>Если возникает необходимость изменить описание уже опубликованного объекта, то эта процедура инициируется Редактором реестра.</a:t>
            </a:r>
          </a:p>
          <a:p>
            <a:r>
              <a:rPr lang="ru-RU" sz="1200" kern="1200" dirty="0" smtClean="0">
                <a:solidFill>
                  <a:schemeClr val="tx1"/>
                </a:solidFill>
                <a:effectLst/>
                <a:latin typeface="+mn-lt"/>
                <a:ea typeface="+mn-ea"/>
                <a:cs typeface="+mn-cs"/>
              </a:rPr>
              <a:t>Любые изменения объекта отображаются на портале только после публикации объекта.</a:t>
            </a:r>
          </a:p>
          <a:p>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Рассмотрим закладку «НПА»</a:t>
            </a:r>
          </a:p>
        </p:txBody>
      </p:sp>
      <p:sp>
        <p:nvSpPr>
          <p:cNvPr id="4" name="Номер слайда 3"/>
          <p:cNvSpPr>
            <a:spLocks noGrp="1"/>
          </p:cNvSpPr>
          <p:nvPr>
            <p:ph type="sldNum" sz="quarter" idx="10"/>
          </p:nvPr>
        </p:nvSpPr>
        <p:spPr/>
        <p:txBody>
          <a:bodyPr/>
          <a:lstStyle/>
          <a:p>
            <a:fld id="{D1564707-2923-4253-A66C-6CF845D8AEC7}" type="slidenum">
              <a:rPr lang="ru-RU" smtClean="0"/>
              <a:t>12</a:t>
            </a:fld>
            <a:endParaRPr lang="ru-RU"/>
          </a:p>
        </p:txBody>
      </p:sp>
    </p:spTree>
    <p:extLst>
      <p:ext uri="{BB962C8B-B14F-4D97-AF65-F5344CB8AC3E}">
        <p14:creationId xmlns:p14="http://schemas.microsoft.com/office/powerpoint/2010/main" val="2526323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 данной закладке содержится список всех НПА, когда-либо занесенных в реестр. </a:t>
            </a:r>
          </a:p>
          <a:p>
            <a:r>
              <a:rPr lang="ru-RU" sz="1200" kern="1200" dirty="0" smtClean="0">
                <a:solidFill>
                  <a:schemeClr val="tx1"/>
                </a:solidFill>
                <a:effectLst/>
                <a:latin typeface="+mn-lt"/>
                <a:ea typeface="+mn-ea"/>
                <a:cs typeface="+mn-cs"/>
              </a:rPr>
              <a:t>Все НПА вынесены в отдельный справочник, то есть в любой момент работы с реестром можно внести информацию о НПА в справочник, после чего, в процессе заполнения описания услуги уже не требуется добавлять новый НПА, а нужно всего лишь выбрать требуемый НПА из справочника. При этом возможность добавить в справочник новый НПА также сохраняется (в случае, если в справочнике нужный НПА отсутствует).</a:t>
            </a:r>
          </a:p>
          <a:p>
            <a:r>
              <a:rPr lang="ru-RU" sz="1200" kern="1200" dirty="0" smtClean="0">
                <a:solidFill>
                  <a:schemeClr val="tx1"/>
                </a:solidFill>
                <a:effectLst/>
                <a:latin typeface="+mn-lt"/>
                <a:ea typeface="+mn-ea"/>
                <a:cs typeface="+mn-cs"/>
              </a:rPr>
              <a:t>Внешний вид раздела «НПА» представлен на слайде. </a:t>
            </a:r>
          </a:p>
          <a:p>
            <a:r>
              <a:rPr lang="ru-RU" sz="1200" kern="1200" dirty="0" smtClean="0">
                <a:solidFill>
                  <a:schemeClr val="tx1"/>
                </a:solidFill>
                <a:effectLst/>
                <a:latin typeface="+mn-lt"/>
                <a:ea typeface="+mn-ea"/>
                <a:cs typeface="+mn-cs"/>
              </a:rPr>
              <a:t>Для внесения изменений в данные НПА в списке НПА нужно кликнуть по строке с нужным НПА, и в отобразившейся форме внести изменения, после чего нажать кнопку «Сохранить». </a:t>
            </a:r>
          </a:p>
          <a:p>
            <a:r>
              <a:rPr lang="ru-RU" sz="1200" kern="1200" dirty="0" smtClean="0">
                <a:solidFill>
                  <a:schemeClr val="tx1"/>
                </a:solidFill>
                <a:effectLst/>
                <a:latin typeface="+mn-lt"/>
                <a:ea typeface="+mn-ea"/>
                <a:cs typeface="+mn-cs"/>
              </a:rPr>
              <a:t>Для удаления НПА в строке с требуемым НПА нужно кликнуть по кнопке «Удалить» , и после подтверждения выбранный НПА будет удален из списка.</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Следующая закладка «Рабочие документы». </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1564707-2923-4253-A66C-6CF845D8AEC7}" type="slidenum">
              <a:rPr lang="ru-RU" smtClean="0"/>
              <a:t>13</a:t>
            </a:fld>
            <a:endParaRPr lang="ru-RU"/>
          </a:p>
        </p:txBody>
      </p:sp>
    </p:spTree>
    <p:extLst>
      <p:ext uri="{BB962C8B-B14F-4D97-AF65-F5344CB8AC3E}">
        <p14:creationId xmlns:p14="http://schemas.microsoft.com/office/powerpoint/2010/main" val="2526323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Данная закладка очень похожа на предыдущую закладку «НПА».</a:t>
            </a:r>
          </a:p>
          <a:p>
            <a:r>
              <a:rPr lang="ru-RU" sz="1200" kern="1200" dirty="0" smtClean="0">
                <a:solidFill>
                  <a:schemeClr val="tx1"/>
                </a:solidFill>
                <a:effectLst/>
                <a:latin typeface="+mn-lt"/>
                <a:ea typeface="+mn-ea"/>
                <a:cs typeface="+mn-cs"/>
              </a:rPr>
              <a:t>Здесь располагаются все документы, которые используются в процессе оказания услуги. Рабочие документы, делятся на Входящие (или Документы от заявителя) и Исходящие (или Документы на выходе). На этой закладке добавляются все документы единым списком, независимо от того, входящий это документ или документ на выходе.</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При добавлении рабочего документа на закладку услуги необходимо убедиться, что требуемый документ уже есть в справочнике путем его поиска по ключевым словам из названия. Если поиск не дал результатов, и документ не найден, его следует создать, воспользовавшись кнопкой «Создать». </a:t>
            </a:r>
            <a:r>
              <a:rPr lang="ru-RU" dirty="0" smtClean="0"/>
              <a:t>Для просмотра описания рабочего документа: нужно выбрать необходимый для просмотра документ и нажать на его название. Откроется окно для просмотра выбранного документа (Редактор) </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Рассмотрим</a:t>
            </a:r>
            <a:r>
              <a:rPr lang="ru-RU" sz="1200" kern="1200" baseline="0" dirty="0" smtClean="0">
                <a:solidFill>
                  <a:schemeClr val="tx1"/>
                </a:solidFill>
                <a:effectLst/>
                <a:latin typeface="+mn-lt"/>
                <a:ea typeface="+mn-ea"/>
                <a:cs typeface="+mn-cs"/>
              </a:rPr>
              <a:t> раздел «Органы власти»</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1564707-2923-4253-A66C-6CF845D8AEC7}" type="slidenum">
              <a:rPr lang="ru-RU" smtClean="0"/>
              <a:t>14</a:t>
            </a:fld>
            <a:endParaRPr lang="ru-RU"/>
          </a:p>
        </p:txBody>
      </p:sp>
    </p:spTree>
    <p:extLst>
      <p:ext uri="{BB962C8B-B14F-4D97-AF65-F5344CB8AC3E}">
        <p14:creationId xmlns:p14="http://schemas.microsoft.com/office/powerpoint/2010/main" val="2526323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Данный раздел содержит список групп, по которым отсортированы органы власти, информация о которых внесена в реестр. </a:t>
            </a:r>
          </a:p>
          <a:p>
            <a:r>
              <a:rPr lang="ru-RU" sz="1200" kern="1200" dirty="0" smtClean="0">
                <a:solidFill>
                  <a:schemeClr val="tx1"/>
                </a:solidFill>
                <a:effectLst/>
                <a:latin typeface="+mn-lt"/>
                <a:ea typeface="+mn-ea"/>
                <a:cs typeface="+mn-cs"/>
              </a:rPr>
              <a:t>При выборе раздела «Органы власти</a:t>
            </a:r>
            <a:r>
              <a:rPr lang="ru-RU" sz="1200" b="1"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в правой части страницы список органов власти отображается в виде древовидной структуры. Для просмотра органов власти в виде таблицы надо кликнуть на переключатель «</a:t>
            </a:r>
            <a:r>
              <a:rPr lang="ru-RU" sz="1200" i="1" kern="1200" dirty="0" smtClean="0">
                <a:solidFill>
                  <a:schemeClr val="tx1"/>
                </a:solidFill>
                <a:effectLst/>
                <a:latin typeface="+mn-lt"/>
                <a:ea typeface="+mn-ea"/>
                <a:cs typeface="+mn-cs"/>
              </a:rPr>
              <a:t>Показать таблицей</a:t>
            </a:r>
            <a:r>
              <a:rPr lang="ru-RU" sz="1200" kern="1200" dirty="0" smtClean="0">
                <a:solidFill>
                  <a:schemeClr val="tx1"/>
                </a:solidFill>
                <a:effectLst/>
                <a:latin typeface="+mn-lt"/>
                <a:ea typeface="+mn-ea"/>
                <a:cs typeface="+mn-cs"/>
              </a:rPr>
              <a:t>», при этом список ОГВ отобразится в виде таблицы.</a:t>
            </a:r>
          </a:p>
          <a:p>
            <a:r>
              <a:rPr lang="ru-RU" sz="1200" kern="1200" dirty="0" smtClean="0">
                <a:solidFill>
                  <a:schemeClr val="tx1"/>
                </a:solidFill>
                <a:effectLst/>
                <a:latin typeface="+mn-lt"/>
                <a:ea typeface="+mn-ea"/>
                <a:cs typeface="+mn-cs"/>
              </a:rPr>
              <a:t>Просмотр органов власти в виде иерархической структуры возможен только при выборе раздела «Органы власти</a:t>
            </a:r>
            <a:r>
              <a:rPr lang="ru-RU" sz="1200" b="1"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При выборе какой-либо группы внутри раздела «Органы власти</a:t>
            </a:r>
            <a:r>
              <a:rPr lang="ru-RU" sz="1200" b="1"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или при осуществлении поиска просмотр списка органов власти возможен только в табличном виде. </a:t>
            </a:r>
          </a:p>
          <a:p>
            <a:r>
              <a:rPr lang="ru-RU" sz="1200" kern="1200" dirty="0" smtClean="0">
                <a:solidFill>
                  <a:schemeClr val="tx1"/>
                </a:solidFill>
                <a:effectLst/>
                <a:latin typeface="+mn-lt"/>
                <a:ea typeface="+mn-ea"/>
                <a:cs typeface="+mn-cs"/>
              </a:rPr>
              <a:t>Для просмотра </a:t>
            </a:r>
            <a:r>
              <a:rPr lang="x-none" sz="1200" kern="1200" smtClean="0">
                <a:solidFill>
                  <a:schemeClr val="tx1"/>
                </a:solidFill>
                <a:effectLst/>
                <a:latin typeface="+mn-lt"/>
                <a:ea typeface="+mn-ea"/>
                <a:cs typeface="+mn-cs"/>
              </a:rPr>
              <a:t>подведомственных организаций выбранного </a:t>
            </a:r>
            <a:r>
              <a:rPr lang="ru-RU" sz="1200" kern="1200" dirty="0" smtClean="0">
                <a:solidFill>
                  <a:schemeClr val="tx1"/>
                </a:solidFill>
                <a:effectLst/>
                <a:latin typeface="+mn-lt"/>
                <a:ea typeface="+mn-ea"/>
                <a:cs typeface="+mn-cs"/>
              </a:rPr>
              <a:t>Органа власти в древовидной структуре кликните по названию ОГВ, при этом раскроется список подведомственных организаций</a:t>
            </a:r>
            <a:r>
              <a:rPr lang="x-none" sz="1200" kern="120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pPr marL="228600" indent="-228600"/>
            <a:r>
              <a:rPr lang="ru-RU" dirty="0" smtClean="0">
                <a:latin typeface="Arial" charset="0"/>
              </a:rPr>
              <a:t>Для сортировки по любому из отображаемых полей  в табличном списке следует нажать на заголовок необходимого столбца.</a:t>
            </a:r>
          </a:p>
          <a:p>
            <a:pPr marL="228600" indent="-228600"/>
            <a:r>
              <a:rPr lang="ru-RU" dirty="0" smtClean="0">
                <a:latin typeface="Arial" charset="0"/>
              </a:rPr>
              <a:t>При необходимости сортировки данных по тому же полю, но в другом порядке, нужно нажать на заголовок столбца еще раз.</a:t>
            </a:r>
          </a:p>
          <a:p>
            <a:r>
              <a:rPr lang="ru-RU" dirty="0" smtClean="0"/>
              <a:t>Для просмотра описания Госоргана: следует выбрать необходимый для просмотра орган власти и кликнуть на его название. </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1564707-2923-4253-A66C-6CF845D8AEC7}" type="slidenum">
              <a:rPr lang="ru-RU" smtClean="0"/>
              <a:t>15</a:t>
            </a:fld>
            <a:endParaRPr lang="ru-RU"/>
          </a:p>
        </p:txBody>
      </p:sp>
    </p:spTree>
    <p:extLst>
      <p:ext uri="{BB962C8B-B14F-4D97-AF65-F5344CB8AC3E}">
        <p14:creationId xmlns:p14="http://schemas.microsoft.com/office/powerpoint/2010/main" val="2526323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Для внесения государственного органа в список органов власти и добавления информации об органе власти нужно выполнить следующие действия:</a:t>
            </a:r>
          </a:p>
          <a:p>
            <a:r>
              <a:rPr lang="ru-RU" sz="1200" kern="1200" dirty="0" smtClean="0">
                <a:solidFill>
                  <a:schemeClr val="tx1"/>
                </a:solidFill>
                <a:effectLst/>
                <a:latin typeface="+mn-lt"/>
                <a:ea typeface="+mn-ea"/>
                <a:cs typeface="+mn-cs"/>
              </a:rPr>
              <a:t>В главном окне реестра в разделе </a:t>
            </a:r>
            <a:r>
              <a:rPr lang="ru-RU" sz="1200" b="1" kern="1200" dirty="0" smtClean="0">
                <a:solidFill>
                  <a:schemeClr val="tx1"/>
                </a:solidFill>
                <a:effectLst/>
                <a:latin typeface="+mn-lt"/>
                <a:ea typeface="+mn-ea"/>
                <a:cs typeface="+mn-cs"/>
              </a:rPr>
              <a:t>Мои задачи</a:t>
            </a:r>
            <a:r>
              <a:rPr lang="ru-RU" sz="1200" kern="1200" dirty="0" smtClean="0">
                <a:solidFill>
                  <a:schemeClr val="tx1"/>
                </a:solidFill>
                <a:effectLst/>
                <a:latin typeface="+mn-lt"/>
                <a:ea typeface="+mn-ea"/>
                <a:cs typeface="+mn-cs"/>
              </a:rPr>
              <a:t> нажать кнопку </a:t>
            </a:r>
            <a:r>
              <a:rPr lang="ru-RU" sz="1200" b="1" kern="1200" dirty="0" smtClean="0">
                <a:solidFill>
                  <a:schemeClr val="tx1"/>
                </a:solidFill>
                <a:effectLst/>
                <a:latin typeface="+mn-lt"/>
                <a:ea typeface="+mn-ea"/>
                <a:cs typeface="+mn-cs"/>
              </a:rPr>
              <a:t>Создать новый орган власти</a:t>
            </a:r>
            <a:r>
              <a:rPr lang="ru-RU" sz="1200" kern="1200" dirty="0" smtClean="0">
                <a:solidFill>
                  <a:schemeClr val="tx1"/>
                </a:solidFill>
                <a:effectLst/>
                <a:latin typeface="+mn-lt"/>
                <a:ea typeface="+mn-ea"/>
                <a:cs typeface="+mn-cs"/>
              </a:rPr>
              <a:t>, либо перейти к разделу </a:t>
            </a:r>
            <a:r>
              <a:rPr lang="ru-RU" sz="1200" b="1" kern="1200" dirty="0" smtClean="0">
                <a:solidFill>
                  <a:schemeClr val="tx1"/>
                </a:solidFill>
                <a:effectLst/>
                <a:latin typeface="+mn-lt"/>
                <a:ea typeface="+mn-ea"/>
                <a:cs typeface="+mn-cs"/>
              </a:rPr>
              <a:t>Органы власти</a:t>
            </a:r>
            <a:r>
              <a:rPr lang="ru-RU" sz="1200" kern="1200" dirty="0" smtClean="0">
                <a:solidFill>
                  <a:schemeClr val="tx1"/>
                </a:solidFill>
                <a:effectLst/>
                <a:latin typeface="+mn-lt"/>
                <a:ea typeface="+mn-ea"/>
                <a:cs typeface="+mn-cs"/>
              </a:rPr>
              <a:t> и нажать кнопку </a:t>
            </a:r>
            <a:r>
              <a:rPr lang="ru-RU" sz="1200" b="1" kern="1200" dirty="0" smtClean="0">
                <a:solidFill>
                  <a:schemeClr val="tx1"/>
                </a:solidFill>
                <a:effectLst/>
                <a:latin typeface="+mn-lt"/>
                <a:ea typeface="+mn-ea"/>
                <a:cs typeface="+mn-cs"/>
              </a:rPr>
              <a:t>Создать новый орган власти</a:t>
            </a:r>
            <a:r>
              <a:rPr lang="ru-RU" sz="1200" kern="1200" dirty="0" smtClean="0">
                <a:solidFill>
                  <a:schemeClr val="tx1"/>
                </a:solidFill>
                <a:effectLst/>
                <a:latin typeface="+mn-lt"/>
                <a:ea typeface="+mn-ea"/>
                <a:cs typeface="+mn-cs"/>
              </a:rPr>
              <a:t>, после чего откроется карточка нового</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органа власти.</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Карточка органа власти содержит возможности, аналогичные возможностям карточки услуги. Далее следует ввести необходимую информацию о новом органе власти в полях на закладках,</a:t>
            </a:r>
            <a:r>
              <a:rPr lang="ru-RU" sz="1200" kern="1200" baseline="0" dirty="0" smtClean="0">
                <a:solidFill>
                  <a:schemeClr val="tx1"/>
                </a:solidFill>
                <a:effectLst/>
                <a:latin typeface="+mn-lt"/>
                <a:ea typeface="+mn-ea"/>
                <a:cs typeface="+mn-cs"/>
              </a:rPr>
              <a:t> и с</a:t>
            </a:r>
            <a:r>
              <a:rPr lang="ru-RU" sz="1200" kern="1200" dirty="0" smtClean="0">
                <a:solidFill>
                  <a:schemeClr val="tx1"/>
                </a:solidFill>
                <a:effectLst/>
                <a:latin typeface="+mn-lt"/>
                <a:ea typeface="+mn-ea"/>
                <a:cs typeface="+mn-cs"/>
              </a:rPr>
              <a:t>охранить введенную информацию с помощью кнопки </a:t>
            </a:r>
            <a:r>
              <a:rPr lang="ru-RU" sz="1200" b="1" kern="1200" dirty="0" smtClean="0">
                <a:solidFill>
                  <a:schemeClr val="tx1"/>
                </a:solidFill>
                <a:effectLst/>
                <a:latin typeface="+mn-lt"/>
                <a:ea typeface="+mn-ea"/>
                <a:cs typeface="+mn-cs"/>
              </a:rPr>
              <a:t>Сохранить</a:t>
            </a:r>
            <a:r>
              <a:rPr lang="ru-RU" sz="1200" kern="1200" dirty="0" smtClean="0">
                <a:solidFill>
                  <a:schemeClr val="tx1"/>
                </a:solidFill>
                <a:effectLst/>
                <a:latin typeface="+mn-lt"/>
                <a:ea typeface="+mn-ea"/>
                <a:cs typeface="+mn-cs"/>
              </a:rPr>
              <a:t>, расположенной в нижней части главного окна реестра.</a:t>
            </a:r>
          </a:p>
          <a:p>
            <a:pPr marL="228600" indent="-228600">
              <a:lnSpc>
                <a:spcPct val="80000"/>
              </a:lnSpc>
            </a:pPr>
            <a:r>
              <a:rPr lang="ru-RU" sz="1200" dirty="0" smtClean="0">
                <a:latin typeface="Arial" charset="0"/>
              </a:rPr>
              <a:t>Карточка органа власти имеет следующие закладки:</a:t>
            </a:r>
          </a:p>
          <a:p>
            <a:pPr marL="228600" indent="-228600">
              <a:lnSpc>
                <a:spcPct val="80000"/>
              </a:lnSpc>
              <a:buFontTx/>
              <a:buAutoNum type="arabicParenR"/>
            </a:pPr>
            <a:r>
              <a:rPr lang="ru-RU" sz="1200" b="1" dirty="0" smtClean="0">
                <a:latin typeface="Arial" charset="0"/>
              </a:rPr>
              <a:t>Общие сведения</a:t>
            </a:r>
            <a:r>
              <a:rPr lang="ru-RU" sz="1200" dirty="0" smtClean="0">
                <a:latin typeface="Arial" charset="0"/>
              </a:rPr>
              <a:t>. В этом блоке располагается основная информация о ГО</a:t>
            </a:r>
          </a:p>
          <a:p>
            <a:pPr marL="228600" indent="-228600">
              <a:lnSpc>
                <a:spcPct val="80000"/>
              </a:lnSpc>
              <a:buFontTx/>
              <a:buAutoNum type="arabicParenR"/>
            </a:pPr>
            <a:r>
              <a:rPr lang="ru-RU" sz="1200" b="1" dirty="0" smtClean="0">
                <a:latin typeface="Arial" charset="0"/>
              </a:rPr>
              <a:t>Офисы</a:t>
            </a:r>
            <a:r>
              <a:rPr lang="ru-RU" sz="1200" b="0" dirty="0" smtClean="0">
                <a:latin typeface="Arial" charset="0"/>
              </a:rPr>
              <a:t>. В этом блоке содержится информация об офисах органа власти, адреса, ссылки, телефоны.</a:t>
            </a:r>
            <a:endParaRPr lang="ru-RU" sz="1200" b="1" dirty="0" smtClean="0">
              <a:latin typeface="Arial" charset="0"/>
            </a:endParaRPr>
          </a:p>
          <a:p>
            <a:pPr marL="228600" indent="-228600">
              <a:lnSpc>
                <a:spcPct val="80000"/>
              </a:lnSpc>
              <a:buFontTx/>
              <a:buAutoNum type="arabicParenR"/>
            </a:pPr>
            <a:r>
              <a:rPr lang="ru-RU" sz="1200" b="1" dirty="0" smtClean="0">
                <a:latin typeface="Arial" charset="0"/>
              </a:rPr>
              <a:t>Контакты</a:t>
            </a:r>
            <a:r>
              <a:rPr lang="ru-RU" sz="1200" b="0" dirty="0" smtClean="0">
                <a:latin typeface="Arial" charset="0"/>
              </a:rPr>
              <a:t>. В этом блоке лежит информация с контактах должностных лиц с указанием, к какому офису оно относится.</a:t>
            </a:r>
            <a:endParaRPr lang="ru-RU" sz="1200" b="1" dirty="0" smtClean="0">
              <a:latin typeface="Arial" charset="0"/>
            </a:endParaRPr>
          </a:p>
          <a:p>
            <a:pPr marL="228600" indent="-228600">
              <a:lnSpc>
                <a:spcPct val="80000"/>
              </a:lnSpc>
              <a:buFontTx/>
              <a:buAutoNum type="arabicParenR"/>
            </a:pPr>
            <a:r>
              <a:rPr lang="ru-RU" sz="1200" b="1" dirty="0" smtClean="0">
                <a:latin typeface="Arial" charset="0"/>
              </a:rPr>
              <a:t>Платежные реквизиты. </a:t>
            </a:r>
            <a:r>
              <a:rPr lang="ru-RU" sz="1200" b="0" dirty="0" smtClean="0">
                <a:latin typeface="Arial" charset="0"/>
              </a:rPr>
              <a:t>В этом блоке содержатся</a:t>
            </a:r>
            <a:r>
              <a:rPr lang="ru-RU" sz="1200" b="0" baseline="0" dirty="0" smtClean="0">
                <a:latin typeface="Arial" charset="0"/>
              </a:rPr>
              <a:t> платежные реквизиты госоргана. </a:t>
            </a:r>
            <a:endParaRPr lang="ru-RU" sz="1200" b="0" dirty="0" smtClean="0">
              <a:latin typeface="Arial" charset="0"/>
            </a:endParaRPr>
          </a:p>
          <a:p>
            <a:pPr marL="228600" indent="-228600">
              <a:lnSpc>
                <a:spcPct val="80000"/>
              </a:lnSpc>
              <a:buFontTx/>
              <a:buAutoNum type="arabicParenR"/>
            </a:pPr>
            <a:r>
              <a:rPr lang="ru-RU" sz="1200" b="1" dirty="0" smtClean="0">
                <a:latin typeface="Arial" charset="0"/>
              </a:rPr>
              <a:t>Услуги (функции) органа власти. </a:t>
            </a:r>
            <a:r>
              <a:rPr lang="ru-RU" sz="1200" b="0" dirty="0" smtClean="0">
                <a:latin typeface="Arial" charset="0"/>
              </a:rPr>
              <a:t>В этом блоке находится перечень</a:t>
            </a:r>
            <a:r>
              <a:rPr lang="ru-RU" sz="1200" b="0" baseline="0" dirty="0" smtClean="0">
                <a:latin typeface="Arial" charset="0"/>
              </a:rPr>
              <a:t> услуг и функций, предоставляемых органом власти.</a:t>
            </a:r>
            <a:endParaRPr lang="ru-RU" sz="1200" b="0" dirty="0" smtClean="0">
              <a:latin typeface="Arial" charset="0"/>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Далее</a:t>
            </a:r>
            <a:r>
              <a:rPr lang="ru-RU" sz="1200" kern="1200" baseline="0" dirty="0" smtClean="0">
                <a:solidFill>
                  <a:schemeClr val="tx1"/>
                </a:solidFill>
                <a:effectLst/>
                <a:latin typeface="+mn-lt"/>
                <a:ea typeface="+mn-ea"/>
                <a:cs typeface="+mn-cs"/>
              </a:rPr>
              <a:t> рассмотрим часто задаваемые вопросы возникающие при работе с реестром.</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1564707-2923-4253-A66C-6CF845D8AEC7}" type="slidenum">
              <a:rPr lang="ru-RU" smtClean="0"/>
              <a:t>16</a:t>
            </a:fld>
            <a:endParaRPr lang="ru-RU"/>
          </a:p>
        </p:txBody>
      </p:sp>
    </p:spTree>
    <p:extLst>
      <p:ext uri="{BB962C8B-B14F-4D97-AF65-F5344CB8AC3E}">
        <p14:creationId xmlns:p14="http://schemas.microsoft.com/office/powerpoint/2010/main" val="2526323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Вопрос: При загрузке страницы с Федеральным реестром форма для входа в реестр не отображается.</a:t>
            </a:r>
          </a:p>
          <a:p>
            <a:r>
              <a:rPr lang="ru-RU" sz="1200" kern="1200" dirty="0" smtClean="0">
                <a:solidFill>
                  <a:schemeClr val="tx1"/>
                </a:solidFill>
                <a:effectLst/>
                <a:latin typeface="+mn-lt"/>
                <a:ea typeface="+mn-ea"/>
                <a:cs typeface="+mn-cs"/>
              </a:rPr>
              <a:t>Ответ: Возможная причина в некорректно веденном </a:t>
            </a:r>
            <a:r>
              <a:rPr lang="en-US" sz="1200" kern="1200" dirty="0" smtClean="0">
                <a:solidFill>
                  <a:schemeClr val="tx1"/>
                </a:solidFill>
                <a:effectLst/>
                <a:latin typeface="+mn-lt"/>
                <a:ea typeface="+mn-ea"/>
                <a:cs typeface="+mn-cs"/>
              </a:rPr>
              <a:t>URL </a:t>
            </a:r>
            <a:r>
              <a:rPr lang="ru-RU" sz="1200" kern="1200" dirty="0" smtClean="0">
                <a:solidFill>
                  <a:schemeClr val="tx1"/>
                </a:solidFill>
                <a:effectLst/>
                <a:latin typeface="+mn-lt"/>
                <a:ea typeface="+mn-ea"/>
                <a:cs typeface="+mn-cs"/>
              </a:rPr>
              <a:t>адресе реестра в адресной строке, или же сервер реестра в данный момент недоступен по каким либо причинам. Следует обратиться к администратору реестра.</a:t>
            </a:r>
          </a:p>
          <a:p>
            <a:r>
              <a:rPr lang="ru-RU" sz="1200" kern="1200" dirty="0" smtClean="0">
                <a:solidFill>
                  <a:schemeClr val="tx1"/>
                </a:solidFill>
                <a:effectLst/>
                <a:latin typeface="+mn-lt"/>
                <a:ea typeface="+mn-ea"/>
                <a:cs typeface="+mn-cs"/>
              </a:rPr>
              <a:t>Вопрос: После ввода логина и пароля идет переадресация обратно на окно авторизации.</a:t>
            </a:r>
          </a:p>
          <a:p>
            <a:r>
              <a:rPr lang="ru-RU" sz="1200" kern="1200" dirty="0" smtClean="0">
                <a:solidFill>
                  <a:schemeClr val="tx1"/>
                </a:solidFill>
                <a:effectLst/>
                <a:latin typeface="+mn-lt"/>
                <a:ea typeface="+mn-ea"/>
                <a:cs typeface="+mn-cs"/>
              </a:rPr>
              <a:t>Ответ: Необходимо почистить временные файлы в веб-браузере. Для этого используйте сочетание клавиш </a:t>
            </a:r>
            <a:r>
              <a:rPr lang="ru-RU" sz="1200" kern="1200" dirty="0" err="1" smtClean="0">
                <a:solidFill>
                  <a:schemeClr val="tx1"/>
                </a:solidFill>
                <a:effectLst/>
                <a:latin typeface="+mn-lt"/>
                <a:ea typeface="+mn-ea"/>
                <a:cs typeface="+mn-cs"/>
              </a:rPr>
              <a:t>ctrl+shift+del</a:t>
            </a:r>
            <a:r>
              <a:rPr lang="ru-RU"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smtClean="0">
              <a:solidFill>
                <a:schemeClr val="tx1"/>
              </a:solidFill>
            </a:endParaRPr>
          </a:p>
        </p:txBody>
      </p:sp>
      <p:sp>
        <p:nvSpPr>
          <p:cNvPr id="4" name="Номер слайда 3"/>
          <p:cNvSpPr>
            <a:spLocks noGrp="1"/>
          </p:cNvSpPr>
          <p:nvPr>
            <p:ph type="sldNum" sz="quarter" idx="10"/>
          </p:nvPr>
        </p:nvSpPr>
        <p:spPr/>
        <p:txBody>
          <a:bodyPr/>
          <a:lstStyle/>
          <a:p>
            <a:fld id="{D1564707-2923-4253-A66C-6CF845D8AEC7}" type="slidenum">
              <a:rPr lang="ru-RU" smtClean="0"/>
              <a:t>17</a:t>
            </a:fld>
            <a:endParaRPr lang="ru-RU"/>
          </a:p>
        </p:txBody>
      </p:sp>
    </p:spTree>
    <p:extLst>
      <p:ext uri="{BB962C8B-B14F-4D97-AF65-F5344CB8AC3E}">
        <p14:creationId xmlns:p14="http://schemas.microsoft.com/office/powerpoint/2010/main" val="540154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i="1" kern="1200" dirty="0" smtClean="0">
                <a:solidFill>
                  <a:schemeClr val="tx1"/>
                </a:solidFill>
                <a:effectLst/>
                <a:latin typeface="+mn-lt"/>
                <a:ea typeface="+mn-ea"/>
                <a:cs typeface="+mn-cs"/>
              </a:rPr>
              <a:t>Вопрос:</a:t>
            </a:r>
            <a:r>
              <a:rPr lang="ru-RU" sz="1200" kern="1200" dirty="0" smtClean="0">
                <a:solidFill>
                  <a:schemeClr val="tx1"/>
                </a:solidFill>
                <a:effectLst/>
                <a:latin typeface="+mn-lt"/>
                <a:ea typeface="+mn-ea"/>
                <a:cs typeface="+mn-cs"/>
              </a:rPr>
              <a:t> После ввода логина и пароля и нажатия кнопки «Войти», вход в реестр не осуществляется, возникает ошибка «Некорректный логин или пароль».</a:t>
            </a:r>
          </a:p>
          <a:p>
            <a:r>
              <a:rPr lang="ru-RU" sz="1200" i="1" kern="1200" dirty="0" smtClean="0">
                <a:solidFill>
                  <a:schemeClr val="tx1"/>
                </a:solidFill>
                <a:effectLst/>
                <a:latin typeface="+mn-lt"/>
                <a:ea typeface="+mn-ea"/>
                <a:cs typeface="+mn-cs"/>
              </a:rPr>
              <a:t>Ответ:</a:t>
            </a:r>
            <a:r>
              <a:rPr lang="ru-RU" sz="1200" kern="1200" dirty="0" smtClean="0">
                <a:solidFill>
                  <a:schemeClr val="tx1"/>
                </a:solidFill>
                <a:effectLst/>
                <a:latin typeface="+mn-lt"/>
                <a:ea typeface="+mn-ea"/>
                <a:cs typeface="+mn-cs"/>
              </a:rPr>
              <a:t> Следует проверить раскладку клавиатуры, корректность вводимых данных пользователя, если вход в Подсистему по-прежнему не удается, то нужно обратиться к Администратору реестра.</a:t>
            </a:r>
          </a:p>
          <a:p>
            <a:r>
              <a:rPr lang="ru-RU" sz="1200" kern="1200" dirty="0" smtClean="0">
                <a:solidFill>
                  <a:schemeClr val="tx1"/>
                </a:solidFill>
                <a:effectLst/>
                <a:latin typeface="+mn-lt"/>
                <a:ea typeface="+mn-ea"/>
                <a:cs typeface="+mn-cs"/>
              </a:rPr>
              <a:t>Вопрос: Реестр завис, перестали срабатывать кнопки, не загружаются справочники/закладки.</a:t>
            </a:r>
          </a:p>
          <a:p>
            <a:r>
              <a:rPr lang="ru-RU" sz="1200" i="1" kern="1200" dirty="0" smtClean="0">
                <a:solidFill>
                  <a:schemeClr val="tx1"/>
                </a:solidFill>
                <a:effectLst/>
                <a:latin typeface="+mn-lt"/>
                <a:ea typeface="+mn-ea"/>
                <a:cs typeface="+mn-cs"/>
              </a:rPr>
              <a:t>Ответ:</a:t>
            </a:r>
            <a:r>
              <a:rPr lang="ru-RU" sz="1200" kern="1200" dirty="0" smtClean="0">
                <a:solidFill>
                  <a:schemeClr val="tx1"/>
                </a:solidFill>
                <a:effectLst/>
                <a:latin typeface="+mn-lt"/>
                <a:ea typeface="+mn-ea"/>
                <a:cs typeface="+mn-cs"/>
              </a:rPr>
              <a:t> Попробуйте обновить страницу с реестром в браузере. Также такая проблема возникает, когда сервер реестра недоступен, в этом случае следует обратиться к Администратору.</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smtClean="0">
              <a:solidFill>
                <a:schemeClr val="tx1"/>
              </a:solidFill>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smtClean="0">
              <a:solidFill>
                <a:schemeClr val="tx1"/>
              </a:solidFill>
            </a:endParaRPr>
          </a:p>
        </p:txBody>
      </p:sp>
      <p:sp>
        <p:nvSpPr>
          <p:cNvPr id="4" name="Номер слайда 3"/>
          <p:cNvSpPr>
            <a:spLocks noGrp="1"/>
          </p:cNvSpPr>
          <p:nvPr>
            <p:ph type="sldNum" sz="quarter" idx="10"/>
          </p:nvPr>
        </p:nvSpPr>
        <p:spPr/>
        <p:txBody>
          <a:bodyPr/>
          <a:lstStyle/>
          <a:p>
            <a:fld id="{D1564707-2923-4253-A66C-6CF845D8AEC7}" type="slidenum">
              <a:rPr lang="ru-RU" smtClean="0"/>
              <a:t>18</a:t>
            </a:fld>
            <a:endParaRPr lang="ru-RU"/>
          </a:p>
        </p:txBody>
      </p:sp>
    </p:spTree>
    <p:extLst>
      <p:ext uri="{BB962C8B-B14F-4D97-AF65-F5344CB8AC3E}">
        <p14:creationId xmlns:p14="http://schemas.microsoft.com/office/powerpoint/2010/main" val="540154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i="1" kern="1200" dirty="0" smtClean="0">
                <a:solidFill>
                  <a:schemeClr val="tx1"/>
                </a:solidFill>
                <a:effectLst/>
                <a:latin typeface="+mn-lt"/>
                <a:ea typeface="+mn-ea"/>
                <a:cs typeface="+mn-cs"/>
              </a:rPr>
              <a:t>Вопрос:</a:t>
            </a:r>
            <a:r>
              <a:rPr lang="ru-RU" sz="1200" kern="1200" dirty="0" smtClean="0">
                <a:solidFill>
                  <a:schemeClr val="tx1"/>
                </a:solidFill>
                <a:effectLst/>
                <a:latin typeface="+mn-lt"/>
                <a:ea typeface="+mn-ea"/>
                <a:cs typeface="+mn-cs"/>
              </a:rPr>
              <a:t> Нет возможности начать редактировать опубликованную услугу.</a:t>
            </a:r>
          </a:p>
          <a:p>
            <a:r>
              <a:rPr lang="ru-RU" sz="1200" i="1" kern="1200" dirty="0" smtClean="0">
                <a:solidFill>
                  <a:schemeClr val="tx1"/>
                </a:solidFill>
                <a:effectLst/>
                <a:latin typeface="+mn-lt"/>
                <a:ea typeface="+mn-ea"/>
                <a:cs typeface="+mn-cs"/>
              </a:rPr>
              <a:t>Ответ:</a:t>
            </a:r>
            <a:r>
              <a:rPr lang="ru-RU" sz="1200" kern="1200" dirty="0" smtClean="0">
                <a:solidFill>
                  <a:schemeClr val="tx1"/>
                </a:solidFill>
                <a:effectLst/>
                <a:latin typeface="+mn-lt"/>
                <a:ea typeface="+mn-ea"/>
                <a:cs typeface="+mn-cs"/>
              </a:rPr>
              <a:t> Опубликованную услугу нельзя редактировать, для этого ее нужно сначала «вернуть на доработку». Данное действие может совершить только пользователь с правами редактора.</a:t>
            </a:r>
          </a:p>
          <a:p>
            <a:r>
              <a:rPr lang="ru-RU" sz="1200" i="1" kern="1200" dirty="0" smtClean="0">
                <a:solidFill>
                  <a:schemeClr val="tx1"/>
                </a:solidFill>
                <a:effectLst/>
                <a:latin typeface="+mn-lt"/>
                <a:ea typeface="+mn-ea"/>
                <a:cs typeface="+mn-cs"/>
              </a:rPr>
              <a:t>Вопрос:</a:t>
            </a:r>
            <a:r>
              <a:rPr lang="ru-RU" sz="1200" kern="1200" dirty="0" smtClean="0">
                <a:solidFill>
                  <a:schemeClr val="tx1"/>
                </a:solidFill>
                <a:effectLst/>
                <a:latin typeface="+mn-lt"/>
                <a:ea typeface="+mn-ea"/>
                <a:cs typeface="+mn-cs"/>
              </a:rPr>
              <a:t> Как опубликованную услугу/функцию вернуть на доработку?</a:t>
            </a:r>
          </a:p>
          <a:p>
            <a:r>
              <a:rPr lang="ru-RU" sz="1200" i="1" kern="1200" dirty="0" smtClean="0">
                <a:solidFill>
                  <a:schemeClr val="tx1"/>
                </a:solidFill>
                <a:effectLst/>
                <a:latin typeface="+mn-lt"/>
                <a:ea typeface="+mn-ea"/>
                <a:cs typeface="+mn-cs"/>
              </a:rPr>
              <a:t>Ответ:</a:t>
            </a:r>
            <a:r>
              <a:rPr lang="ru-RU" sz="1200" kern="1200" dirty="0" smtClean="0">
                <a:solidFill>
                  <a:schemeClr val="tx1"/>
                </a:solidFill>
                <a:effectLst/>
                <a:latin typeface="+mn-lt"/>
                <a:ea typeface="+mn-ea"/>
                <a:cs typeface="+mn-cs"/>
              </a:rPr>
              <a:t> Для этого надо войти в карточку услуги/функции и на нижней панели нажать кнопку «Вернуть на доработку».</a:t>
            </a:r>
          </a:p>
          <a:p>
            <a:endParaRPr lang="ru-RU" dirty="0"/>
          </a:p>
        </p:txBody>
      </p:sp>
      <p:sp>
        <p:nvSpPr>
          <p:cNvPr id="4" name="Номер слайда 3"/>
          <p:cNvSpPr>
            <a:spLocks noGrp="1"/>
          </p:cNvSpPr>
          <p:nvPr>
            <p:ph type="sldNum" sz="quarter" idx="10"/>
          </p:nvPr>
        </p:nvSpPr>
        <p:spPr/>
        <p:txBody>
          <a:bodyPr/>
          <a:lstStyle/>
          <a:p>
            <a:fld id="{D1564707-2923-4253-A66C-6CF845D8AEC7}" type="slidenum">
              <a:rPr lang="ru-RU" smtClean="0"/>
              <a:t>19</a:t>
            </a:fld>
            <a:endParaRPr lang="ru-RU"/>
          </a:p>
        </p:txBody>
      </p:sp>
    </p:spTree>
    <p:extLst>
      <p:ext uri="{BB962C8B-B14F-4D97-AF65-F5344CB8AC3E}">
        <p14:creationId xmlns:p14="http://schemas.microsoft.com/office/powerpoint/2010/main" val="340234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i="1" kern="1200" dirty="0" smtClean="0">
                <a:solidFill>
                  <a:schemeClr val="tx1"/>
                </a:solidFill>
                <a:effectLst/>
                <a:latin typeface="+mn-lt"/>
                <a:ea typeface="+mn-ea"/>
                <a:cs typeface="+mn-cs"/>
              </a:rPr>
              <a:t>Вопрос:</a:t>
            </a:r>
            <a:r>
              <a:rPr lang="ru-RU" sz="1200" kern="1200" dirty="0" smtClean="0">
                <a:solidFill>
                  <a:schemeClr val="tx1"/>
                </a:solidFill>
                <a:effectLst/>
                <a:latin typeface="+mn-lt"/>
                <a:ea typeface="+mn-ea"/>
                <a:cs typeface="+mn-cs"/>
              </a:rPr>
              <a:t> Нельзя зайти в Реестр по своему логину и паролю (нет логина и пароля для работы в Реестре, но обязанности по ведению электронных услуг есть).</a:t>
            </a:r>
          </a:p>
          <a:p>
            <a:r>
              <a:rPr lang="ru-RU" sz="1200" i="1" kern="1200" dirty="0" smtClean="0">
                <a:solidFill>
                  <a:schemeClr val="tx1"/>
                </a:solidFill>
                <a:effectLst/>
                <a:latin typeface="+mn-lt"/>
                <a:ea typeface="+mn-ea"/>
                <a:cs typeface="+mn-cs"/>
              </a:rPr>
              <a:t>Ответ:</a:t>
            </a:r>
            <a:r>
              <a:rPr lang="ru-RU" sz="1200" kern="1200" dirty="0" smtClean="0">
                <a:solidFill>
                  <a:schemeClr val="tx1"/>
                </a:solidFill>
                <a:effectLst/>
                <a:latin typeface="+mn-lt"/>
                <a:ea typeface="+mn-ea"/>
                <a:cs typeface="+mn-cs"/>
              </a:rPr>
              <a:t> Для регистрации и получения Логина/Пароля нужно обратиться к администратору.</a:t>
            </a:r>
          </a:p>
          <a:p>
            <a:r>
              <a:rPr lang="ru-RU" sz="1200" i="1" kern="1200" dirty="0" smtClean="0">
                <a:solidFill>
                  <a:schemeClr val="tx1"/>
                </a:solidFill>
                <a:effectLst/>
                <a:latin typeface="+mn-lt"/>
                <a:ea typeface="+mn-ea"/>
                <a:cs typeface="+mn-cs"/>
              </a:rPr>
              <a:t>Вопрос:</a:t>
            </a:r>
            <a:r>
              <a:rPr lang="ru-RU" sz="1200" kern="1200" dirty="0" smtClean="0">
                <a:solidFill>
                  <a:schemeClr val="tx1"/>
                </a:solidFill>
                <a:effectLst/>
                <a:latin typeface="+mn-lt"/>
                <a:ea typeface="+mn-ea"/>
                <a:cs typeface="+mn-cs"/>
              </a:rPr>
              <a:t> Зачем заполнять поля категорий, классификаторов, типов в карточке услуги, если они не указаны в административном регламенте?</a:t>
            </a:r>
          </a:p>
          <a:p>
            <a:r>
              <a:rPr lang="ru-RU" sz="1200" i="1" kern="1200" dirty="0" smtClean="0">
                <a:solidFill>
                  <a:schemeClr val="tx1"/>
                </a:solidFill>
                <a:effectLst/>
                <a:latin typeface="+mn-lt"/>
                <a:ea typeface="+mn-ea"/>
                <a:cs typeface="+mn-cs"/>
              </a:rPr>
              <a:t>Ответ:</a:t>
            </a:r>
            <a:r>
              <a:rPr lang="ru-RU" sz="1200" kern="1200" dirty="0" smtClean="0">
                <a:solidFill>
                  <a:schemeClr val="tx1"/>
                </a:solidFill>
                <a:effectLst/>
                <a:latin typeface="+mn-lt"/>
                <a:ea typeface="+mn-ea"/>
                <a:cs typeface="+mn-cs"/>
              </a:rPr>
              <a:t> Реестр является первичным звеном перевода сведений об услугах/функциях в электронный вид для использования в различных программах, порталах, на информационных терминалах, которые используют данные в соответствии с их классификацией, типизацией, категоризацией. Данные поля позволяют трансформировать информацию в удобном для использования виде, что повышает ее востребованность у общества</a:t>
            </a:r>
            <a:endParaRPr lang="ru-RU" dirty="0"/>
          </a:p>
        </p:txBody>
      </p:sp>
      <p:sp>
        <p:nvSpPr>
          <p:cNvPr id="4" name="Номер слайда 3"/>
          <p:cNvSpPr>
            <a:spLocks noGrp="1"/>
          </p:cNvSpPr>
          <p:nvPr>
            <p:ph type="sldNum" sz="quarter" idx="10"/>
          </p:nvPr>
        </p:nvSpPr>
        <p:spPr/>
        <p:txBody>
          <a:bodyPr/>
          <a:lstStyle/>
          <a:p>
            <a:fld id="{D1564707-2923-4253-A66C-6CF845D8AEC7}" type="slidenum">
              <a:rPr lang="ru-RU" smtClean="0"/>
              <a:t>20</a:t>
            </a:fld>
            <a:endParaRPr lang="ru-RU"/>
          </a:p>
        </p:txBody>
      </p:sp>
    </p:spTree>
    <p:extLst>
      <p:ext uri="{BB962C8B-B14F-4D97-AF65-F5344CB8AC3E}">
        <p14:creationId xmlns:p14="http://schemas.microsoft.com/office/powerpoint/2010/main" val="391214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Для обеспечения правильной работы реестра необходимо настроить рабочее место, работу операционной системы, сети </a:t>
            </a:r>
            <a:r>
              <a:rPr lang="en-US" sz="1200" kern="1200" dirty="0" smtClean="0">
                <a:solidFill>
                  <a:schemeClr val="tx1"/>
                </a:solidFill>
                <a:effectLst/>
                <a:latin typeface="+mn-lt"/>
                <a:ea typeface="+mn-ea"/>
                <a:cs typeface="+mn-cs"/>
              </a:rPr>
              <a:t>Internet</a:t>
            </a:r>
            <a:r>
              <a:rPr lang="ru-RU" sz="1200" kern="1200" dirty="0" smtClean="0">
                <a:solidFill>
                  <a:schemeClr val="tx1"/>
                </a:solidFill>
                <a:effectLst/>
                <a:latin typeface="+mn-lt"/>
                <a:ea typeface="+mn-ea"/>
                <a:cs typeface="+mn-cs"/>
              </a:rPr>
              <a:t> и других технических средств и программного обеспечения в соответствии с требованиями к программному обеспечению клиентских рабочих мест.</a:t>
            </a:r>
          </a:p>
          <a:p>
            <a:r>
              <a:rPr lang="ru-RU" sz="1200" kern="1200" dirty="0" smtClean="0">
                <a:solidFill>
                  <a:schemeClr val="tx1"/>
                </a:solidFill>
                <a:effectLst/>
                <a:latin typeface="+mn-lt"/>
                <a:ea typeface="+mn-ea"/>
                <a:cs typeface="+mn-cs"/>
              </a:rPr>
              <a:t>Перед началом работы с Федеральным реестром на рабочем месте пользователя необходимо выполнить следующие действия:</a:t>
            </a:r>
          </a:p>
          <a:p>
            <a:r>
              <a:rPr lang="ru-RU" sz="1200" kern="1200" dirty="0" smtClean="0">
                <a:solidFill>
                  <a:schemeClr val="tx1"/>
                </a:solidFill>
                <a:effectLst/>
                <a:latin typeface="+mn-lt"/>
                <a:ea typeface="+mn-ea"/>
                <a:cs typeface="+mn-cs"/>
              </a:rPr>
              <a:t>В строке веб-браузера ввести </a:t>
            </a:r>
            <a:r>
              <a:rPr lang="en-US" sz="1200" i="1" kern="1200" dirty="0" smtClean="0">
                <a:solidFill>
                  <a:schemeClr val="tx1"/>
                </a:solidFill>
                <a:effectLst/>
                <a:latin typeface="+mn-lt"/>
                <a:ea typeface="+mn-ea"/>
                <a:cs typeface="+mn-cs"/>
              </a:rPr>
              <a:t>URL</a:t>
            </a:r>
            <a:r>
              <a:rPr lang="ru-RU" sz="1200" i="1" kern="1200" dirty="0" smtClean="0">
                <a:solidFill>
                  <a:schemeClr val="tx1"/>
                </a:solidFill>
                <a:effectLst/>
                <a:latin typeface="+mn-lt"/>
                <a:ea typeface="+mn-ea"/>
                <a:cs typeface="+mn-cs"/>
              </a:rPr>
              <a:t>-адрес</a:t>
            </a:r>
            <a:r>
              <a:rPr lang="ru-RU" sz="1200" kern="1200" dirty="0" smtClean="0">
                <a:solidFill>
                  <a:schemeClr val="tx1"/>
                </a:solidFill>
                <a:effectLst/>
                <a:latin typeface="+mn-lt"/>
                <a:ea typeface="+mn-ea"/>
                <a:cs typeface="+mn-cs"/>
              </a:rPr>
              <a:t> реестра, после чего отобразится окно для входа. </a:t>
            </a:r>
          </a:p>
          <a:p>
            <a:r>
              <a:rPr lang="ru-RU" sz="1200" kern="1200" dirty="0" smtClean="0">
                <a:solidFill>
                  <a:schemeClr val="tx1"/>
                </a:solidFill>
                <a:effectLst/>
                <a:latin typeface="+mn-lt"/>
                <a:ea typeface="+mn-ea"/>
                <a:cs typeface="+mn-cs"/>
              </a:rPr>
              <a:t>Для входа в реестр на странице авторизации следует ввести </a:t>
            </a:r>
            <a:r>
              <a:rPr lang="ru-RU" sz="1200" i="1" kern="1200" dirty="0" smtClean="0">
                <a:solidFill>
                  <a:schemeClr val="tx1"/>
                </a:solidFill>
                <a:effectLst/>
                <a:latin typeface="+mn-lt"/>
                <a:ea typeface="+mn-ea"/>
                <a:cs typeface="+mn-cs"/>
              </a:rPr>
              <a:t>Логин</a:t>
            </a:r>
            <a:r>
              <a:rPr lang="ru-RU" sz="1200" kern="1200" dirty="0" smtClean="0">
                <a:solidFill>
                  <a:schemeClr val="tx1"/>
                </a:solidFill>
                <a:effectLst/>
                <a:latin typeface="+mn-lt"/>
                <a:ea typeface="+mn-ea"/>
                <a:cs typeface="+mn-cs"/>
              </a:rPr>
              <a:t> и </a:t>
            </a:r>
            <a:r>
              <a:rPr lang="ru-RU" sz="1200" i="1" kern="1200" dirty="0" smtClean="0">
                <a:solidFill>
                  <a:schemeClr val="tx1"/>
                </a:solidFill>
                <a:effectLst/>
                <a:latin typeface="+mn-lt"/>
                <a:ea typeface="+mn-ea"/>
                <a:cs typeface="+mn-cs"/>
              </a:rPr>
              <a:t>Пароль</a:t>
            </a:r>
            <a:r>
              <a:rPr lang="ru-RU" sz="1200" kern="1200" dirty="0" smtClean="0">
                <a:solidFill>
                  <a:schemeClr val="tx1"/>
                </a:solidFill>
                <a:effectLst/>
                <a:latin typeface="+mn-lt"/>
                <a:ea typeface="+mn-ea"/>
                <a:cs typeface="+mn-cs"/>
              </a:rPr>
              <a:t> пользователя реестра. Сотрудники органов власти вводят логин и пароль, предоставленные им Администратором.</a:t>
            </a:r>
          </a:p>
          <a:p>
            <a:r>
              <a:rPr lang="ru-RU" sz="1200" kern="1200" dirty="0" smtClean="0">
                <a:solidFill>
                  <a:schemeClr val="tx1"/>
                </a:solidFill>
                <a:effectLst/>
                <a:latin typeface="+mn-lt"/>
                <a:ea typeface="+mn-ea"/>
                <a:cs typeface="+mn-cs"/>
              </a:rPr>
              <a:t>После ввода параметров авторизации необходимо нажать кнопку </a:t>
            </a:r>
            <a:r>
              <a:rPr lang="ru-RU" sz="1200" i="1" kern="1200" dirty="0" smtClean="0">
                <a:solidFill>
                  <a:schemeClr val="tx1"/>
                </a:solidFill>
                <a:effectLst/>
                <a:latin typeface="+mn-lt"/>
                <a:ea typeface="+mn-ea"/>
                <a:cs typeface="+mn-cs"/>
              </a:rPr>
              <a:t>«Войти»</a:t>
            </a:r>
            <a:r>
              <a:rPr lang="ru-RU" sz="1200" kern="1200" dirty="0" smtClean="0">
                <a:solidFill>
                  <a:schemeClr val="tx1"/>
                </a:solidFill>
                <a:effectLst/>
                <a:latin typeface="+mn-lt"/>
                <a:ea typeface="+mn-ea"/>
                <a:cs typeface="+mn-cs"/>
              </a:rPr>
              <a:t>. При успешной авторизации, по умолчанию произойдет переход в основную часть РГУ в раздел «Мои задачи».</a:t>
            </a:r>
          </a:p>
          <a:p>
            <a:r>
              <a:rPr lang="ru-RU" sz="1200" kern="1200" dirty="0" smtClean="0">
                <a:solidFill>
                  <a:schemeClr val="tx1"/>
                </a:solidFill>
                <a:effectLst/>
                <a:latin typeface="+mn-lt"/>
                <a:ea typeface="+mn-ea"/>
                <a:cs typeface="+mn-cs"/>
              </a:rPr>
              <a:t>Если логин и пароль заданы неверно, то будет отображено соответствующее сообщение и предоставит возможность ввести их еще раз. При успешном входе будет отображена главная страница реестра.</a:t>
            </a:r>
          </a:p>
          <a:p>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1564707-2923-4253-A66C-6CF845D8AEC7}" type="slidenum">
              <a:rPr lang="ru-RU" smtClean="0"/>
              <a:t>3</a:t>
            </a:fld>
            <a:endParaRPr lang="ru-RU"/>
          </a:p>
        </p:txBody>
      </p:sp>
    </p:spTree>
    <p:extLst>
      <p:ext uri="{BB962C8B-B14F-4D97-AF65-F5344CB8AC3E}">
        <p14:creationId xmlns:p14="http://schemas.microsoft.com/office/powerpoint/2010/main" val="771576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i="1" kern="1200" dirty="0" smtClean="0">
                <a:solidFill>
                  <a:schemeClr val="tx1"/>
                </a:solidFill>
                <a:effectLst/>
                <a:latin typeface="+mn-lt"/>
                <a:ea typeface="+mn-ea"/>
                <a:cs typeface="+mn-cs"/>
              </a:rPr>
              <a:t>Вопрос:</a:t>
            </a:r>
            <a:r>
              <a:rPr lang="ru-RU" sz="1200" kern="1200" dirty="0" smtClean="0">
                <a:solidFill>
                  <a:schemeClr val="tx1"/>
                </a:solidFill>
                <a:effectLst/>
                <a:latin typeface="+mn-lt"/>
                <a:ea typeface="+mn-ea"/>
                <a:cs typeface="+mn-cs"/>
              </a:rPr>
              <a:t> Почему услуга не уходит на согласование/публикацию?</a:t>
            </a:r>
          </a:p>
          <a:p>
            <a:r>
              <a:rPr lang="ru-RU" sz="1200" i="1" kern="1200" dirty="0" smtClean="0">
                <a:solidFill>
                  <a:schemeClr val="tx1"/>
                </a:solidFill>
                <a:effectLst/>
                <a:latin typeface="+mn-lt"/>
                <a:ea typeface="+mn-ea"/>
                <a:cs typeface="+mn-cs"/>
              </a:rPr>
              <a:t>Ответ:</a:t>
            </a:r>
            <a:r>
              <a:rPr lang="ru-RU" sz="1200" kern="1200" dirty="0" smtClean="0">
                <a:solidFill>
                  <a:schemeClr val="tx1"/>
                </a:solidFill>
                <a:effectLst/>
                <a:latin typeface="+mn-lt"/>
                <a:ea typeface="+mn-ea"/>
                <a:cs typeface="+mn-cs"/>
              </a:rPr>
              <a:t> Для того, чтобы услугу отправить на согласование или публикацию, должны быть заполнены все обязательные поля. Информация о незаполненных полях собирается во время сохранения услуги. Форма с полученной информацией располагается на нижней панели Реестра и обозначена желтой иконкой с восклицательным знаком. Пользователь имеет возможность ознакомиться с данной информацией в любой момент, кликнув по данной иконке. При каждом сохранении информация в данной форме обновляется.</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1564707-2923-4253-A66C-6CF845D8AEC7}" type="slidenum">
              <a:rPr lang="ru-RU" smtClean="0"/>
              <a:t>21</a:t>
            </a:fld>
            <a:endParaRPr lang="ru-RU"/>
          </a:p>
        </p:txBody>
      </p:sp>
    </p:spTree>
    <p:extLst>
      <p:ext uri="{BB962C8B-B14F-4D97-AF65-F5344CB8AC3E}">
        <p14:creationId xmlns:p14="http://schemas.microsoft.com/office/powerpoint/2010/main" val="1213392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Главное окно реестра представлено в виде окна, в левой части которого отображаются следующие разделы:</a:t>
            </a:r>
          </a:p>
          <a:p>
            <a:pPr marL="171450" indent="-171450">
              <a:buFontTx/>
              <a:buChar char="-"/>
            </a:pPr>
            <a:r>
              <a:rPr lang="ru-RU" sz="1200" kern="1200" dirty="0" smtClean="0">
                <a:solidFill>
                  <a:schemeClr val="tx1"/>
                </a:solidFill>
                <a:effectLst/>
                <a:latin typeface="+mn-lt"/>
                <a:ea typeface="+mn-ea"/>
                <a:cs typeface="+mn-cs"/>
              </a:rPr>
              <a:t>Мои задачи</a:t>
            </a:r>
          </a:p>
          <a:p>
            <a:pPr marL="171450" indent="-171450">
              <a:buFontTx/>
              <a:buChar char="-"/>
            </a:pPr>
            <a:r>
              <a:rPr lang="ru-RU" sz="1200" kern="1200" dirty="0" smtClean="0">
                <a:solidFill>
                  <a:schemeClr val="tx1"/>
                </a:solidFill>
                <a:effectLst/>
                <a:latin typeface="+mn-lt"/>
                <a:ea typeface="+mn-ea"/>
                <a:cs typeface="+mn-cs"/>
              </a:rPr>
              <a:t>Услуги</a:t>
            </a:r>
          </a:p>
          <a:p>
            <a:pPr marL="171450" indent="-171450">
              <a:buFontTx/>
              <a:buChar char="-"/>
            </a:pPr>
            <a:r>
              <a:rPr lang="ru-RU" sz="1200" kern="1200" dirty="0" smtClean="0">
                <a:solidFill>
                  <a:schemeClr val="tx1"/>
                </a:solidFill>
                <a:effectLst/>
                <a:latin typeface="+mn-lt"/>
                <a:ea typeface="+mn-ea"/>
                <a:cs typeface="+mn-cs"/>
              </a:rPr>
              <a:t>Функции</a:t>
            </a:r>
          </a:p>
          <a:p>
            <a:pPr marL="171450" indent="-171450">
              <a:buFontTx/>
              <a:buChar char="-"/>
            </a:pPr>
            <a:r>
              <a:rPr lang="ru-RU" sz="1200" kern="1200" dirty="0" smtClean="0">
                <a:solidFill>
                  <a:schemeClr val="tx1"/>
                </a:solidFill>
                <a:effectLst/>
                <a:latin typeface="+mn-lt"/>
                <a:ea typeface="+mn-ea"/>
                <a:cs typeface="+mn-cs"/>
              </a:rPr>
              <a:t>Органы</a:t>
            </a:r>
            <a:r>
              <a:rPr lang="ru-RU" sz="1200" kern="1200" baseline="0" dirty="0" smtClean="0">
                <a:solidFill>
                  <a:schemeClr val="tx1"/>
                </a:solidFill>
                <a:effectLst/>
                <a:latin typeface="+mn-lt"/>
                <a:ea typeface="+mn-ea"/>
                <a:cs typeface="+mn-cs"/>
              </a:rPr>
              <a:t> власти</a:t>
            </a:r>
          </a:p>
          <a:p>
            <a:pPr marL="171450" indent="-171450">
              <a:buFontTx/>
              <a:buChar char="-"/>
            </a:pPr>
            <a:r>
              <a:rPr lang="ru-RU" sz="1200" kern="1200" baseline="0" dirty="0" smtClean="0">
                <a:solidFill>
                  <a:schemeClr val="tx1"/>
                </a:solidFill>
                <a:effectLst/>
                <a:latin typeface="+mn-lt"/>
                <a:ea typeface="+mn-ea"/>
                <a:cs typeface="+mn-cs"/>
              </a:rPr>
              <a:t>НПА</a:t>
            </a:r>
          </a:p>
          <a:p>
            <a:pPr marL="171450" indent="-171450">
              <a:buFontTx/>
              <a:buChar char="-"/>
            </a:pPr>
            <a:r>
              <a:rPr lang="ru-RU" sz="1200" kern="1200" baseline="0" dirty="0" smtClean="0">
                <a:solidFill>
                  <a:schemeClr val="tx1"/>
                </a:solidFill>
                <a:effectLst/>
                <a:latin typeface="+mn-lt"/>
                <a:ea typeface="+mn-ea"/>
                <a:cs typeface="+mn-cs"/>
              </a:rPr>
              <a:t>Рабочие документы</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Раздел «Мои задачи» –</a:t>
            </a:r>
            <a:r>
              <a:rPr lang="ru-RU" sz="1200" b="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содержит список объектов реестра, таких как услуги, функции, органы власти, шаблоны услуг и функций, а также сообщений от ЕПГУ, сгруппированных по типам объектов, а также по предполагаемым действиям над объектами с учетом территориальной принадлежности и привилегий пользователя. В данном разделе отображаются только те объекты, по которым от пользователя требуются дальнейшие действия по работе с объектом.</a:t>
            </a:r>
          </a:p>
          <a:p>
            <a:r>
              <a:rPr lang="ru-RU" sz="1200" i="1" kern="1200" dirty="0" smtClean="0">
                <a:solidFill>
                  <a:schemeClr val="tx1"/>
                </a:solidFill>
                <a:effectLst/>
                <a:latin typeface="+mn-lt"/>
                <a:ea typeface="+mn-ea"/>
                <a:cs typeface="+mn-cs"/>
              </a:rPr>
              <a:t>Раздел «У</a:t>
            </a:r>
            <a:r>
              <a:rPr lang="x-none" sz="1200" i="1" kern="1200" smtClean="0">
                <a:solidFill>
                  <a:schemeClr val="tx1"/>
                </a:solidFill>
                <a:effectLst/>
                <a:latin typeface="+mn-lt"/>
                <a:ea typeface="+mn-ea"/>
                <a:cs typeface="+mn-cs"/>
              </a:rPr>
              <a:t>слуги</a:t>
            </a:r>
            <a:r>
              <a:rPr lang="ru-RU" sz="1200" i="1" kern="1200" dirty="0" smtClean="0">
                <a:solidFill>
                  <a:schemeClr val="tx1"/>
                </a:solidFill>
                <a:effectLst/>
                <a:latin typeface="+mn-lt"/>
                <a:ea typeface="+mn-ea"/>
                <a:cs typeface="+mn-cs"/>
              </a:rPr>
              <a:t>»</a:t>
            </a:r>
            <a:r>
              <a:rPr lang="x-none" sz="1200" i="1" kern="1200" smtClean="0">
                <a:solidFill>
                  <a:schemeClr val="tx1"/>
                </a:solidFill>
                <a:effectLst/>
                <a:latin typeface="+mn-lt"/>
                <a:ea typeface="+mn-ea"/>
                <a:cs typeface="+mn-cs"/>
              </a:rPr>
              <a:t> –</a:t>
            </a:r>
            <a:r>
              <a:rPr lang="x-none" sz="1200" kern="1200" smtClean="0">
                <a:solidFill>
                  <a:schemeClr val="tx1"/>
                </a:solidFill>
                <a:effectLst/>
                <a:latin typeface="+mn-lt"/>
                <a:ea typeface="+mn-ea"/>
                <a:cs typeface="+mn-cs"/>
              </a:rPr>
              <a:t> содержит список </a:t>
            </a:r>
            <a:r>
              <a:rPr lang="ru-RU" sz="1200" kern="1200" dirty="0" smtClean="0">
                <a:solidFill>
                  <a:schemeClr val="tx1"/>
                </a:solidFill>
                <a:effectLst/>
                <a:latin typeface="+mn-lt"/>
                <a:ea typeface="+mn-ea"/>
                <a:cs typeface="+mn-cs"/>
              </a:rPr>
              <a:t>государственных и муниципальных </a:t>
            </a:r>
            <a:r>
              <a:rPr lang="x-none" sz="1200" kern="1200" smtClean="0">
                <a:solidFill>
                  <a:schemeClr val="tx1"/>
                </a:solidFill>
                <a:effectLst/>
                <a:latin typeface="+mn-lt"/>
                <a:ea typeface="+mn-ea"/>
                <a:cs typeface="+mn-cs"/>
              </a:rPr>
              <a:t>услуг, сгруппированных по </a:t>
            </a:r>
            <a:r>
              <a:rPr lang="ru-RU" sz="1200" kern="1200" dirty="0" smtClean="0">
                <a:solidFill>
                  <a:schemeClr val="tx1"/>
                </a:solidFill>
                <a:effectLst/>
                <a:latin typeface="+mn-lt"/>
                <a:ea typeface="+mn-ea"/>
                <a:cs typeface="+mn-cs"/>
              </a:rPr>
              <a:t>их статусам с учетом территориальной принадлежности</a:t>
            </a:r>
            <a:r>
              <a:rPr lang="x-none" sz="1200" kern="120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Раздел «Функции» </a:t>
            </a:r>
            <a:r>
              <a:rPr lang="x-none" sz="1200" i="1" kern="120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содержит список государственных и муниципальных функций</a:t>
            </a:r>
            <a:r>
              <a:rPr lang="x-none" sz="1200" kern="1200" smtClean="0">
                <a:solidFill>
                  <a:schemeClr val="tx1"/>
                </a:solidFill>
                <a:effectLst/>
                <a:latin typeface="+mn-lt"/>
                <a:ea typeface="+mn-ea"/>
                <a:cs typeface="+mn-cs"/>
              </a:rPr>
              <a:t>, сгруппированных по </a:t>
            </a:r>
            <a:r>
              <a:rPr lang="ru-RU" sz="1200" kern="1200" dirty="0" smtClean="0">
                <a:solidFill>
                  <a:schemeClr val="tx1"/>
                </a:solidFill>
                <a:effectLst/>
                <a:latin typeface="+mn-lt"/>
                <a:ea typeface="+mn-ea"/>
                <a:cs typeface="+mn-cs"/>
              </a:rPr>
              <a:t>их статусам с учетом территориальной принадлежности</a:t>
            </a:r>
            <a:r>
              <a:rPr lang="x-none" sz="1200" kern="120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Раздел «Органы власти»</a:t>
            </a:r>
            <a:r>
              <a:rPr lang="x-none" sz="1200" i="1" kern="1200" smtClean="0">
                <a:solidFill>
                  <a:schemeClr val="tx1"/>
                </a:solidFill>
                <a:effectLst/>
                <a:latin typeface="+mn-lt"/>
                <a:ea typeface="+mn-ea"/>
                <a:cs typeface="+mn-cs"/>
              </a:rPr>
              <a:t> –</a:t>
            </a:r>
            <a:r>
              <a:rPr lang="x-none" sz="1200" kern="1200" smtClean="0">
                <a:solidFill>
                  <a:schemeClr val="tx1"/>
                </a:solidFill>
                <a:effectLst/>
                <a:latin typeface="+mn-lt"/>
                <a:ea typeface="+mn-ea"/>
                <a:cs typeface="+mn-cs"/>
              </a:rPr>
              <a:t> содержит список органов</a:t>
            </a:r>
            <a:r>
              <a:rPr lang="ru-RU" sz="1200" kern="1200" dirty="0" smtClean="0">
                <a:solidFill>
                  <a:schemeClr val="tx1"/>
                </a:solidFill>
                <a:effectLst/>
                <a:latin typeface="+mn-lt"/>
                <a:ea typeface="+mn-ea"/>
                <a:cs typeface="+mn-cs"/>
              </a:rPr>
              <a:t> власти</a:t>
            </a:r>
            <a:r>
              <a:rPr lang="x-none" sz="1200" kern="1200" smtClean="0">
                <a:solidFill>
                  <a:schemeClr val="tx1"/>
                </a:solidFill>
                <a:effectLst/>
                <a:latin typeface="+mn-lt"/>
                <a:ea typeface="+mn-ea"/>
                <a:cs typeface="+mn-cs"/>
              </a:rPr>
              <a:t>, информация о которых внесена в </a:t>
            </a:r>
            <a:r>
              <a:rPr lang="ru-RU" sz="1200" kern="1200" dirty="0" smtClean="0">
                <a:solidFill>
                  <a:schemeClr val="tx1"/>
                </a:solidFill>
                <a:effectLst/>
                <a:latin typeface="+mn-lt"/>
                <a:ea typeface="+mn-ea"/>
                <a:cs typeface="+mn-cs"/>
              </a:rPr>
              <a:t>реестр, с учетом территориальной принадлежности</a:t>
            </a:r>
            <a:r>
              <a:rPr lang="x-none" sz="1200" kern="120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Раздел «НПА» –</a:t>
            </a:r>
            <a:r>
              <a:rPr lang="ru-RU" sz="1200" b="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содержит список нормативных правовых актов, регулирующих предоставление услуг, исполнение функций, методики расчета оплаты, формы контроля и т.п.</a:t>
            </a:r>
          </a:p>
          <a:p>
            <a:r>
              <a:rPr lang="ru-RU" sz="1200" i="1" kern="1200" dirty="0" smtClean="0">
                <a:solidFill>
                  <a:schemeClr val="tx1"/>
                </a:solidFill>
                <a:effectLst/>
                <a:latin typeface="+mn-lt"/>
                <a:ea typeface="+mn-ea"/>
                <a:cs typeface="+mn-cs"/>
              </a:rPr>
              <a:t>Раздел «Рабочие документы»</a:t>
            </a:r>
            <a:r>
              <a:rPr lang="ru-RU" sz="1200" b="1" kern="1200" dirty="0" smtClean="0">
                <a:solidFill>
                  <a:schemeClr val="tx1"/>
                </a:solidFill>
                <a:effectLst/>
                <a:latin typeface="+mn-lt"/>
                <a:ea typeface="+mn-ea"/>
                <a:cs typeface="+mn-cs"/>
              </a:rPr>
              <a:t> – </a:t>
            </a:r>
            <a:r>
              <a:rPr lang="ru-RU" sz="1200" kern="1200" dirty="0" smtClean="0">
                <a:solidFill>
                  <a:schemeClr val="tx1"/>
                </a:solidFill>
                <a:effectLst/>
                <a:latin typeface="+mn-lt"/>
                <a:ea typeface="+mn-ea"/>
                <a:cs typeface="+mn-cs"/>
              </a:rPr>
              <a:t>содержит список рабочих документов, используемых при описании государственных и муниципальных услуг и функций.</a:t>
            </a:r>
          </a:p>
          <a:p>
            <a:r>
              <a:rPr lang="ru-RU" sz="1200" kern="1200" dirty="0" smtClean="0">
                <a:solidFill>
                  <a:schemeClr val="tx1"/>
                </a:solidFill>
                <a:effectLst/>
                <a:latin typeface="+mn-lt"/>
                <a:ea typeface="+mn-ea"/>
                <a:cs typeface="+mn-cs"/>
              </a:rPr>
              <a:t>В правой части окна отображаются значения выбранных элементов списка слева. Значения отображаются в виде таблицы.</a:t>
            </a:r>
          </a:p>
          <a:p>
            <a:r>
              <a:rPr lang="ru-RU" sz="1200" kern="1200" dirty="0" smtClean="0">
                <a:solidFill>
                  <a:schemeClr val="tx1"/>
                </a:solidFill>
                <a:effectLst/>
                <a:latin typeface="+mn-lt"/>
                <a:ea typeface="+mn-ea"/>
                <a:cs typeface="+mn-cs"/>
              </a:rPr>
              <a:t>В верхней части экрана выводится имя пользователя. </a:t>
            </a:r>
          </a:p>
          <a:p>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Рассмотрим подробнее функционал панели управления и дополнительные функции.</a:t>
            </a:r>
          </a:p>
        </p:txBody>
      </p:sp>
      <p:sp>
        <p:nvSpPr>
          <p:cNvPr id="4" name="Номер слайда 3"/>
          <p:cNvSpPr>
            <a:spLocks noGrp="1"/>
          </p:cNvSpPr>
          <p:nvPr>
            <p:ph type="sldNum" sz="quarter" idx="10"/>
          </p:nvPr>
        </p:nvSpPr>
        <p:spPr/>
        <p:txBody>
          <a:bodyPr/>
          <a:lstStyle/>
          <a:p>
            <a:fld id="{D1564707-2923-4253-A66C-6CF845D8AEC7}" type="slidenum">
              <a:rPr lang="ru-RU" smtClean="0"/>
              <a:t>4</a:t>
            </a:fld>
            <a:endParaRPr lang="ru-RU"/>
          </a:p>
        </p:txBody>
      </p:sp>
    </p:spTree>
    <p:extLst>
      <p:ext uri="{BB962C8B-B14F-4D97-AF65-F5344CB8AC3E}">
        <p14:creationId xmlns:p14="http://schemas.microsoft.com/office/powerpoint/2010/main" val="603839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Верхняя часть окна реестра государственных и муниципальных услуг содержит параметры фильтрации данных, а также дополнительную информацию, такую как:</a:t>
            </a:r>
          </a:p>
          <a:p>
            <a:r>
              <a:rPr lang="ru-RU" sz="1200" i="1" kern="1200" dirty="0" smtClean="0">
                <a:solidFill>
                  <a:schemeClr val="tx1"/>
                </a:solidFill>
                <a:effectLst/>
                <a:latin typeface="+mn-lt"/>
                <a:ea typeface="+mn-ea"/>
                <a:cs typeface="+mn-cs"/>
              </a:rPr>
              <a:t>Информация о т</a:t>
            </a:r>
            <a:r>
              <a:rPr lang="x-none" sz="1200" i="1" kern="1200" smtClean="0">
                <a:solidFill>
                  <a:schemeClr val="tx1"/>
                </a:solidFill>
                <a:effectLst/>
                <a:latin typeface="+mn-lt"/>
                <a:ea typeface="+mn-ea"/>
                <a:cs typeface="+mn-cs"/>
              </a:rPr>
              <a:t>ерритори</a:t>
            </a:r>
            <a:r>
              <a:rPr lang="ru-RU" sz="1200" i="1" kern="1200" dirty="0" smtClean="0">
                <a:solidFill>
                  <a:schemeClr val="tx1"/>
                </a:solidFill>
                <a:effectLst/>
                <a:latin typeface="+mn-lt"/>
                <a:ea typeface="+mn-ea"/>
                <a:cs typeface="+mn-cs"/>
              </a:rPr>
              <a:t>и</a:t>
            </a:r>
            <a:r>
              <a:rPr lang="ru-RU" sz="1200" kern="1200" dirty="0" smtClean="0">
                <a:solidFill>
                  <a:schemeClr val="tx1"/>
                </a:solidFill>
                <a:effectLst/>
                <a:latin typeface="+mn-lt"/>
                <a:ea typeface="+mn-ea"/>
                <a:cs typeface="+mn-cs"/>
              </a:rPr>
              <a:t>  – которая служит для отображения выбранной территории. </a:t>
            </a:r>
            <a:r>
              <a:rPr lang="x-none" sz="1200" kern="1200" smtClean="0">
                <a:solidFill>
                  <a:schemeClr val="tx1"/>
                </a:solidFill>
                <a:effectLst/>
                <a:latin typeface="+mn-lt"/>
                <a:ea typeface="+mn-ea"/>
                <a:cs typeface="+mn-cs"/>
              </a:rPr>
              <a:t>При входе в реестр пользователю отображается наименование той территории, за которой данный пользователь закреплен. При этом в реестре отображается информация только по указанной территории. Для просмотра информации по другой территории следует </a:t>
            </a:r>
            <a:r>
              <a:rPr lang="ru-RU" sz="1200" kern="1200" dirty="0" smtClean="0">
                <a:solidFill>
                  <a:schemeClr val="tx1"/>
                </a:solidFill>
                <a:effectLst/>
                <a:latin typeface="+mn-lt"/>
                <a:ea typeface="+mn-ea"/>
                <a:cs typeface="+mn-cs"/>
              </a:rPr>
              <a:t>кликнуть по ссылке с названием территории, при этом</a:t>
            </a:r>
            <a:r>
              <a:rPr lang="x-none" sz="1200" kern="1200" smtClean="0">
                <a:solidFill>
                  <a:schemeClr val="tx1"/>
                </a:solidFill>
                <a:effectLst/>
                <a:latin typeface="+mn-lt"/>
                <a:ea typeface="+mn-ea"/>
                <a:cs typeface="+mn-cs"/>
              </a:rPr>
              <a:t> откроется справочник для выбора </a:t>
            </a:r>
            <a:r>
              <a:rPr lang="ru-RU" sz="1200" kern="1200" dirty="0" smtClean="0">
                <a:solidFill>
                  <a:schemeClr val="tx1"/>
                </a:solidFill>
                <a:effectLst/>
                <a:latin typeface="+mn-lt"/>
                <a:ea typeface="+mn-ea"/>
                <a:cs typeface="+mn-cs"/>
              </a:rPr>
              <a:t>другого </a:t>
            </a:r>
            <a:r>
              <a:rPr lang="x-none" sz="1200" kern="1200" smtClean="0">
                <a:solidFill>
                  <a:schemeClr val="tx1"/>
                </a:solidFill>
                <a:effectLst/>
                <a:latin typeface="+mn-lt"/>
                <a:ea typeface="+mn-ea"/>
                <a:cs typeface="+mn-cs"/>
              </a:rPr>
              <a:t>значения:</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Следует</a:t>
            </a:r>
            <a:r>
              <a:rPr lang="ru-RU" sz="1200" kern="1200" baseline="0" dirty="0" smtClean="0">
                <a:solidFill>
                  <a:schemeClr val="tx1"/>
                </a:solidFill>
                <a:effectLst/>
                <a:latin typeface="+mn-lt"/>
                <a:ea typeface="+mn-ea"/>
                <a:cs typeface="+mn-cs"/>
              </a:rPr>
              <a:t> выбрать</a:t>
            </a:r>
            <a:r>
              <a:rPr lang="ru-RU" sz="1200" kern="1200" dirty="0" smtClean="0">
                <a:solidFill>
                  <a:schemeClr val="tx1"/>
                </a:solidFill>
                <a:effectLst/>
                <a:latin typeface="+mn-lt"/>
                <a:ea typeface="+mn-ea"/>
                <a:cs typeface="+mn-cs"/>
              </a:rPr>
              <a:t> территорию, информацию об объектах которой требуется просмотреть. Для отображения территорий, закрепленных за выбранной территорией необходимо кликнуть на название территории, после чего отобразится список территорий, закрепленных за выбранной территорией. Чтобы выбрать конкретную территорию в списке, необходимо кликнуть по галочке, расположенной слева от названия территории, при этом окно закроется, в верхней части реестра отобразится название выбранной территории, а информация реестра будет отображена с учетом выбранной территории. Для возврата к главному окну реестра без изменения территории кликните по кнопке «Закрыть».</a:t>
            </a:r>
          </a:p>
          <a:p>
            <a:r>
              <a:rPr lang="ru-RU" sz="1200" i="1" kern="1200" dirty="0" smtClean="0">
                <a:solidFill>
                  <a:schemeClr val="tx1"/>
                </a:solidFill>
                <a:effectLst/>
                <a:latin typeface="+mn-lt"/>
                <a:ea typeface="+mn-ea"/>
                <a:cs typeface="+mn-cs"/>
              </a:rPr>
              <a:t>Информация об уровне</a:t>
            </a:r>
            <a:r>
              <a:rPr lang="ru-RU" sz="1200" b="1" i="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 используется для просмотра информации реестра по требуемому уровню. Для изменения уровня необходимо кликнуть по названию уровня и в выпадающем списке выбрать требуемый уровень.</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i="1" kern="1200" dirty="0" smtClean="0">
                <a:solidFill>
                  <a:schemeClr val="tx1"/>
                </a:solidFill>
                <a:effectLst/>
                <a:latin typeface="+mn-lt"/>
                <a:ea typeface="+mn-ea"/>
                <a:cs typeface="+mn-cs"/>
              </a:rPr>
              <a:t>Информация о ведомстве</a:t>
            </a:r>
            <a:r>
              <a:rPr lang="ru-RU" sz="1200" kern="1200" dirty="0" smtClean="0">
                <a:solidFill>
                  <a:schemeClr val="tx1"/>
                </a:solidFill>
                <a:effectLst/>
                <a:latin typeface="+mn-lt"/>
                <a:ea typeface="+mn-ea"/>
                <a:cs typeface="+mn-cs"/>
              </a:rPr>
              <a:t>  – служит для отображения выбранного ведомства или группы ведомств выбранной территории. При входе в реестр пользователю отображается наименование органа власти, за которым он закреплен. Для того чтобы просмотреть информацию по конкретному ведомству, отличному от текущего, необходимо кликнуть по данному фильтру и в открывшемся справочнике выбрать, кликнув по галочке справа, требуемое ведомство.</a:t>
            </a:r>
          </a:p>
          <a:p>
            <a:pPr marL="228600" marR="0" indent="-228600" algn="l" defTabSz="914400" rtl="0" eaLnBrk="0" fontAlgn="base" latinLnBrk="0" hangingPunct="0">
              <a:lnSpc>
                <a:spcPct val="100000"/>
              </a:lnSpc>
              <a:spcBef>
                <a:spcPct val="30000"/>
              </a:spcBef>
              <a:spcAft>
                <a:spcPct val="0"/>
              </a:spcAft>
              <a:buClrTx/>
              <a:buSzTx/>
              <a:buFontTx/>
              <a:buNone/>
              <a:tabLst/>
              <a:defRPr/>
            </a:pPr>
            <a:r>
              <a:rPr lang="ru-RU" dirty="0" smtClean="0"/>
              <a:t>Рассмотрим дополнительный функционал панели в главном окне подсистемы.</a:t>
            </a:r>
          </a:p>
          <a:p>
            <a:r>
              <a:rPr lang="ru-RU" sz="1200" b="1" i="1" kern="1200" dirty="0" smtClean="0">
                <a:solidFill>
                  <a:schemeClr val="tx1"/>
                </a:solidFill>
                <a:effectLst/>
                <a:latin typeface="+mn-lt"/>
                <a:ea typeface="+mn-ea"/>
                <a:cs typeface="+mn-cs"/>
              </a:rPr>
              <a:t>Уведомления</a:t>
            </a:r>
            <a:r>
              <a:rPr lang="ru-RU" sz="1200" kern="1200" dirty="0" smtClean="0">
                <a:solidFill>
                  <a:schemeClr val="tx1"/>
                </a:solidFill>
                <a:effectLst/>
                <a:latin typeface="+mn-lt"/>
                <a:ea typeface="+mn-ea"/>
                <a:cs typeface="+mn-cs"/>
              </a:rPr>
              <a:t> – просмотр уведомлений о смене статусов объектов Реестра. При изменении статуса объекта, с которым работал пользователь или описание которого необходимо обработать (например: скорректировать или согласовать) на адрес электронной почты пользователя приходит уведомление.</a:t>
            </a:r>
          </a:p>
          <a:p>
            <a:pPr lvl="0"/>
            <a:r>
              <a:rPr lang="ru-RU" sz="1200" b="1" i="1" kern="1200" dirty="0" smtClean="0">
                <a:solidFill>
                  <a:schemeClr val="tx1"/>
                </a:solidFill>
                <a:effectLst/>
                <a:latin typeface="+mn-lt"/>
                <a:ea typeface="+mn-ea"/>
                <a:cs typeface="+mn-cs"/>
              </a:rPr>
              <a:t>Помощь</a:t>
            </a:r>
            <a:r>
              <a:rPr lang="ru-RU" sz="1200" kern="1200" dirty="0" smtClean="0">
                <a:solidFill>
                  <a:schemeClr val="tx1"/>
                </a:solidFill>
                <a:effectLst/>
                <a:latin typeface="+mn-lt"/>
                <a:ea typeface="+mn-ea"/>
                <a:cs typeface="+mn-cs"/>
              </a:rPr>
              <a:t> – просмотр справочной информации о Реестре.</a:t>
            </a:r>
          </a:p>
          <a:p>
            <a:pPr lvl="0"/>
            <a:r>
              <a:rPr lang="ru-RU" sz="1200" b="1" i="1" kern="1200" dirty="0" smtClean="0">
                <a:solidFill>
                  <a:schemeClr val="tx1"/>
                </a:solidFill>
                <a:effectLst/>
                <a:latin typeface="+mn-lt"/>
                <a:ea typeface="+mn-ea"/>
                <a:cs typeface="+mn-cs"/>
              </a:rPr>
              <a:t>О программе</a:t>
            </a:r>
            <a:r>
              <a:rPr lang="ru-RU" sz="1200" kern="1200" dirty="0" smtClean="0">
                <a:solidFill>
                  <a:schemeClr val="tx1"/>
                </a:solidFill>
                <a:effectLst/>
                <a:latin typeface="+mn-lt"/>
                <a:ea typeface="+mn-ea"/>
                <a:cs typeface="+mn-cs"/>
              </a:rPr>
              <a:t> – просмотр информации о номере и дате выхода версии Реестра.</a:t>
            </a:r>
          </a:p>
          <a:p>
            <a:pPr lvl="0"/>
            <a:r>
              <a:rPr lang="ru-RU" sz="1200" b="1" i="1" kern="1200" dirty="0" smtClean="0">
                <a:solidFill>
                  <a:schemeClr val="tx1"/>
                </a:solidFill>
                <a:effectLst/>
                <a:latin typeface="+mn-lt"/>
                <a:ea typeface="+mn-ea"/>
                <a:cs typeface="+mn-cs"/>
              </a:rPr>
              <a:t>Кнопка «Выход»</a:t>
            </a:r>
            <a:r>
              <a:rPr lang="ru-RU" sz="1200" kern="1200" dirty="0" smtClean="0">
                <a:solidFill>
                  <a:schemeClr val="tx1"/>
                </a:solidFill>
                <a:effectLst/>
                <a:latin typeface="+mn-lt"/>
                <a:ea typeface="+mn-ea"/>
                <a:cs typeface="+mn-cs"/>
              </a:rPr>
              <a:t> – соответственно</a:t>
            </a:r>
            <a:r>
              <a:rPr lang="ru-RU" sz="1200" kern="1200" baseline="0" dirty="0" smtClean="0">
                <a:solidFill>
                  <a:schemeClr val="tx1"/>
                </a:solidFill>
                <a:effectLst/>
                <a:latin typeface="+mn-lt"/>
                <a:ea typeface="+mn-ea"/>
                <a:cs typeface="+mn-cs"/>
              </a:rPr>
              <a:t> служит для </a:t>
            </a:r>
            <a:r>
              <a:rPr lang="ru-RU" sz="1200" kern="1200" dirty="0" smtClean="0">
                <a:solidFill>
                  <a:schemeClr val="tx1"/>
                </a:solidFill>
                <a:effectLst/>
                <a:latin typeface="+mn-lt"/>
                <a:ea typeface="+mn-ea"/>
                <a:cs typeface="+mn-cs"/>
              </a:rPr>
              <a:t>выхода из Реестра.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Рассмотрим подробнее</a:t>
            </a:r>
            <a:r>
              <a:rPr lang="ru-RU" sz="1200" kern="1200" baseline="0" dirty="0" smtClean="0">
                <a:solidFill>
                  <a:schemeClr val="tx1"/>
                </a:solidFill>
                <a:effectLst/>
                <a:latin typeface="+mn-lt"/>
                <a:ea typeface="+mn-ea"/>
                <a:cs typeface="+mn-cs"/>
              </a:rPr>
              <a:t> возможности поиска объектов в реестре.</a:t>
            </a:r>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1564707-2923-4253-A66C-6CF845D8AEC7}" type="slidenum">
              <a:rPr lang="ru-RU" smtClean="0"/>
              <a:t>5</a:t>
            </a:fld>
            <a:endParaRPr lang="ru-RU"/>
          </a:p>
        </p:txBody>
      </p:sp>
    </p:spTree>
    <p:extLst>
      <p:ext uri="{BB962C8B-B14F-4D97-AF65-F5344CB8AC3E}">
        <p14:creationId xmlns:p14="http://schemas.microsoft.com/office/powerpoint/2010/main" val="603839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Поиск на всех закладках (Услуги, функции, ОГВ, НПА, Рабочие документы) имеет поиск, простой и расширенный.</a:t>
            </a:r>
          </a:p>
          <a:p>
            <a:r>
              <a:rPr lang="ru-RU" sz="1200" kern="1200" dirty="0" smtClean="0">
                <a:solidFill>
                  <a:schemeClr val="tx1"/>
                </a:solidFill>
                <a:effectLst/>
                <a:latin typeface="+mn-lt"/>
                <a:ea typeface="+mn-ea"/>
                <a:cs typeface="+mn-cs"/>
              </a:rPr>
              <a:t>Простой поиск происходит по частичному вводу текста полного или краткого названия объекта.</a:t>
            </a:r>
          </a:p>
          <a:p>
            <a:r>
              <a:rPr lang="ru-RU" sz="1200" kern="1200" dirty="0" smtClean="0">
                <a:solidFill>
                  <a:schemeClr val="tx1"/>
                </a:solidFill>
                <a:effectLst/>
                <a:latin typeface="+mn-lt"/>
                <a:ea typeface="+mn-ea"/>
                <a:cs typeface="+mn-cs"/>
              </a:rPr>
              <a:t>Расширенный поиск происходит по совокупности ключевых полей объекта и дате последних изменений.</a:t>
            </a:r>
          </a:p>
          <a:p>
            <a:r>
              <a:rPr lang="ru-RU" sz="1200" kern="1200" dirty="0" smtClean="0">
                <a:solidFill>
                  <a:schemeClr val="tx1"/>
                </a:solidFill>
                <a:effectLst/>
                <a:latin typeface="+mn-lt"/>
                <a:ea typeface="+mn-ea"/>
                <a:cs typeface="+mn-cs"/>
              </a:rPr>
              <a:t>Для поиска объекта выполните следующие действия:</a:t>
            </a:r>
          </a:p>
          <a:p>
            <a:r>
              <a:rPr lang="ru-RU" sz="1200" kern="1200" dirty="0" smtClean="0">
                <a:solidFill>
                  <a:schemeClr val="tx1"/>
                </a:solidFill>
                <a:effectLst/>
                <a:latin typeface="+mn-lt"/>
                <a:ea typeface="+mn-ea"/>
                <a:cs typeface="+mn-cs"/>
              </a:rPr>
              <a:t>Следует перейти в требуемый раздел, и в</a:t>
            </a:r>
            <a:r>
              <a:rPr lang="x-none" sz="1200" kern="1200" smtClean="0">
                <a:solidFill>
                  <a:schemeClr val="tx1"/>
                </a:solidFill>
                <a:effectLst/>
                <a:latin typeface="+mn-lt"/>
                <a:ea typeface="+mn-ea"/>
                <a:cs typeface="+mn-cs"/>
              </a:rPr>
              <a:t> поле поиска вве</a:t>
            </a:r>
            <a:r>
              <a:rPr lang="ru-RU" sz="1200" kern="1200" dirty="0" err="1" smtClean="0">
                <a:solidFill>
                  <a:schemeClr val="tx1"/>
                </a:solidFill>
                <a:effectLst/>
                <a:latin typeface="+mn-lt"/>
                <a:ea typeface="+mn-ea"/>
                <a:cs typeface="+mn-cs"/>
              </a:rPr>
              <a:t>сти</a:t>
            </a:r>
            <a:r>
              <a:rPr lang="x-none" sz="1200" kern="1200" smtClean="0">
                <a:solidFill>
                  <a:schemeClr val="tx1"/>
                </a:solidFill>
                <a:effectLst/>
                <a:latin typeface="+mn-lt"/>
                <a:ea typeface="+mn-ea"/>
                <a:cs typeface="+mn-cs"/>
              </a:rPr>
              <a:t> искомое словосочетание объекта</a:t>
            </a:r>
            <a:r>
              <a:rPr lang="ru-RU" sz="1200" kern="1200" dirty="0" smtClean="0">
                <a:solidFill>
                  <a:schemeClr val="tx1"/>
                </a:solidFill>
                <a:effectLst/>
                <a:latin typeface="+mn-lt"/>
                <a:ea typeface="+mn-ea"/>
                <a:cs typeface="+mn-cs"/>
              </a:rPr>
              <a:t>, при этом будет отображен список объектов с учетом введенного словосочетания, и найденное словосочетание будет выделено цветом.</a:t>
            </a:r>
          </a:p>
          <a:p>
            <a:r>
              <a:rPr lang="ru-RU" sz="1200" kern="1200" dirty="0" smtClean="0">
                <a:solidFill>
                  <a:schemeClr val="tx1"/>
                </a:solidFill>
                <a:effectLst/>
                <a:latin typeface="+mn-lt"/>
                <a:ea typeface="+mn-ea"/>
                <a:cs typeface="+mn-cs"/>
              </a:rPr>
              <a:t>Для поиска объектов по дополнительным параметрам необходимо кликнуть по ссылке «</a:t>
            </a:r>
            <a:r>
              <a:rPr lang="ru-RU" sz="1200" i="1" kern="1200" dirty="0" smtClean="0">
                <a:solidFill>
                  <a:schemeClr val="tx1"/>
                </a:solidFill>
                <a:effectLst/>
                <a:latin typeface="+mn-lt"/>
                <a:ea typeface="+mn-ea"/>
                <a:cs typeface="+mn-cs"/>
              </a:rPr>
              <a:t>Расширенный поиск</a:t>
            </a:r>
            <a:r>
              <a:rPr lang="ru-RU" sz="1200" kern="1200" dirty="0" smtClean="0">
                <a:solidFill>
                  <a:schemeClr val="tx1"/>
                </a:solidFill>
                <a:effectLst/>
                <a:latin typeface="+mn-lt"/>
                <a:ea typeface="+mn-ea"/>
                <a:cs typeface="+mn-cs"/>
              </a:rPr>
              <a:t>», размещённой в верхней правой части реестра, при этом отобразятся поля поиска. Далее нужно выбрать параметры поиска и кликнуть по кнопке «Найти», после</a:t>
            </a:r>
            <a:r>
              <a:rPr lang="ru-RU" sz="1200" kern="1200" baseline="0" dirty="0" smtClean="0">
                <a:solidFill>
                  <a:schemeClr val="tx1"/>
                </a:solidFill>
                <a:effectLst/>
                <a:latin typeface="+mn-lt"/>
                <a:ea typeface="+mn-ea"/>
                <a:cs typeface="+mn-cs"/>
              </a:rPr>
              <a:t> чего </a:t>
            </a:r>
            <a:r>
              <a:rPr lang="ru-RU" sz="1200" kern="1200" dirty="0" smtClean="0">
                <a:solidFill>
                  <a:schemeClr val="tx1"/>
                </a:solidFill>
                <a:effectLst/>
                <a:latin typeface="+mn-lt"/>
                <a:ea typeface="+mn-ea"/>
                <a:cs typeface="+mn-cs"/>
              </a:rPr>
              <a:t>в таблице отобразятся результаты поиска. Состав полей поиска зависит от выбранного раздела реестра. </a:t>
            </a:r>
          </a:p>
          <a:p>
            <a:r>
              <a:rPr lang="ru-RU" sz="1200" kern="1200" dirty="0" smtClean="0">
                <a:solidFill>
                  <a:schemeClr val="tx1"/>
                </a:solidFill>
                <a:effectLst/>
                <a:latin typeface="+mn-lt"/>
                <a:ea typeface="+mn-ea"/>
                <a:cs typeface="+mn-cs"/>
              </a:rPr>
              <a:t>При сворачивании расширенного поиска (повторным кликом на ссылку «</a:t>
            </a:r>
            <a:r>
              <a:rPr lang="ru-RU" sz="1200" i="1" kern="1200" dirty="0" smtClean="0">
                <a:solidFill>
                  <a:schemeClr val="tx1"/>
                </a:solidFill>
                <a:effectLst/>
                <a:latin typeface="+mn-lt"/>
                <a:ea typeface="+mn-ea"/>
                <a:cs typeface="+mn-cs"/>
              </a:rPr>
              <a:t>Расширенный поиск</a:t>
            </a:r>
            <a:r>
              <a:rPr lang="ru-RU" sz="1200" kern="1200" dirty="0" smtClean="0">
                <a:solidFill>
                  <a:schemeClr val="tx1"/>
                </a:solidFill>
                <a:effectLst/>
                <a:latin typeface="+mn-lt"/>
                <a:ea typeface="+mn-ea"/>
                <a:cs typeface="+mn-cs"/>
              </a:rPr>
              <a:t>») ранее выбранные параметры поиска будут учитываться.</a:t>
            </a:r>
          </a:p>
          <a:p>
            <a:r>
              <a:rPr lang="ru-RU" sz="1200" kern="1200" dirty="0" smtClean="0">
                <a:solidFill>
                  <a:schemeClr val="tx1"/>
                </a:solidFill>
                <a:effectLst/>
                <a:latin typeface="+mn-lt"/>
                <a:ea typeface="+mn-ea"/>
                <a:cs typeface="+mn-cs"/>
              </a:rPr>
              <a:t>Для сброса параметров поиска используется кнопка «Очистить».</a:t>
            </a:r>
          </a:p>
          <a:p>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Рассмотрим подробнее</a:t>
            </a:r>
            <a:r>
              <a:rPr lang="ru-RU" sz="1200" kern="1200" baseline="0" dirty="0" smtClean="0">
                <a:solidFill>
                  <a:schemeClr val="tx1"/>
                </a:solidFill>
                <a:effectLst/>
                <a:latin typeface="+mn-lt"/>
                <a:ea typeface="+mn-ea"/>
                <a:cs typeface="+mn-cs"/>
              </a:rPr>
              <a:t> возможности группировки и сортировки списков.</a:t>
            </a:r>
            <a:endParaRPr lang="ru-RU" sz="1200" kern="1200" dirty="0" smtClean="0">
              <a:solidFill>
                <a:schemeClr val="tx1"/>
              </a:solidFill>
              <a:effectLst/>
              <a:latin typeface="+mn-lt"/>
              <a:ea typeface="+mn-ea"/>
              <a:cs typeface="+mn-cs"/>
            </a:endParaRP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1564707-2923-4253-A66C-6CF845D8AEC7}" type="slidenum">
              <a:rPr lang="ru-RU" smtClean="0"/>
              <a:t>6</a:t>
            </a:fld>
            <a:endParaRPr lang="ru-RU"/>
          </a:p>
        </p:txBody>
      </p:sp>
    </p:spTree>
    <p:extLst>
      <p:ext uri="{BB962C8B-B14F-4D97-AF65-F5344CB8AC3E}">
        <p14:creationId xmlns:p14="http://schemas.microsoft.com/office/powerpoint/2010/main" val="2526323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 умолчанию, при открытии группы услуг они сортируются по их наименованию по алфавиту. Список услуг можно сортировать по каждой колонке таблицы в прямом и обратном порядке. Для сортировки по любому из отображаемых полей нажмите на заголовок необходимого столбца. При необходимости сортировки данных по тому же полю, но в обратном порядке, нажмите на заголовок столбца еще раз.</a:t>
            </a:r>
          </a:p>
          <a:p>
            <a:r>
              <a:rPr lang="ru-RU" sz="1200" kern="1200" dirty="0" smtClean="0">
                <a:solidFill>
                  <a:schemeClr val="tx1"/>
                </a:solidFill>
                <a:effectLst/>
                <a:latin typeface="+mn-lt"/>
                <a:ea typeface="+mn-ea"/>
                <a:cs typeface="+mn-cs"/>
              </a:rPr>
              <a:t>Раскрыть закладки по статусам услуг можно нажатием на название закладки, соответственно при повторным нажатие на название закладки, она свернется.</a:t>
            </a:r>
          </a:p>
          <a:p>
            <a:r>
              <a:rPr lang="ru-RU" sz="1200" kern="1200" dirty="0" smtClean="0">
                <a:solidFill>
                  <a:schemeClr val="tx1"/>
                </a:solidFill>
                <a:effectLst/>
                <a:latin typeface="+mn-lt"/>
                <a:ea typeface="+mn-ea"/>
                <a:cs typeface="+mn-cs"/>
              </a:rPr>
              <a:t>При нажатии по названию определенной услуги в списке, отображается полное описание выбранной услуги.</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Рассмотрим закладку «Мои задачи».</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1564707-2923-4253-A66C-6CF845D8AEC7}" type="slidenum">
              <a:rPr lang="ru-RU" smtClean="0"/>
              <a:t>7</a:t>
            </a:fld>
            <a:endParaRPr lang="ru-RU"/>
          </a:p>
        </p:txBody>
      </p:sp>
    </p:spTree>
    <p:extLst>
      <p:ext uri="{BB962C8B-B14F-4D97-AF65-F5344CB8AC3E}">
        <p14:creationId xmlns:p14="http://schemas.microsoft.com/office/powerpoint/2010/main" val="2526323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 данной</a:t>
            </a:r>
            <a:r>
              <a:rPr lang="ru-RU" sz="1200" kern="1200" baseline="0" dirty="0" smtClean="0">
                <a:solidFill>
                  <a:schemeClr val="tx1"/>
                </a:solidFill>
                <a:effectLst/>
                <a:latin typeface="+mn-lt"/>
                <a:ea typeface="+mn-ea"/>
                <a:cs typeface="+mn-cs"/>
              </a:rPr>
              <a:t> закладке </a:t>
            </a:r>
            <a:r>
              <a:rPr lang="ru-RU" sz="1200" kern="1200" dirty="0" smtClean="0">
                <a:solidFill>
                  <a:schemeClr val="tx1"/>
                </a:solidFill>
                <a:effectLst/>
                <a:latin typeface="+mn-lt"/>
                <a:ea typeface="+mn-ea"/>
                <a:cs typeface="+mn-cs"/>
              </a:rPr>
              <a:t>отображаются объекты реестра, такие как услуги, функции, органы власти, сообщения от ЕПГУ, сгруппированные по типам объектов, а также по предполагаемым действиям над объектами с учетом территориальной принадлежности и привилегий пользователя, то есть отображаются только те объекты, по которым от пользователя требуются дальнейшие действия по работе с объектом.</a:t>
            </a:r>
          </a:p>
          <a:p>
            <a:r>
              <a:rPr lang="ru-RU" sz="1200" kern="1200" dirty="0" smtClean="0">
                <a:solidFill>
                  <a:schemeClr val="tx1"/>
                </a:solidFill>
                <a:effectLst/>
                <a:latin typeface="+mn-lt"/>
                <a:ea typeface="+mn-ea"/>
                <a:cs typeface="+mn-cs"/>
              </a:rPr>
              <a:t>Справа от названия раздела отображается количество задач пользователя по всем объектам, которые требуют действий от пользователя. При раскрытии группировки задач справа от каждой группы также отображается количество задач в подразделе или группе. Если количество задач для какой-либо группировки не отображается, это означает, что задач по этой группировке нет.</a:t>
            </a:r>
          </a:p>
          <a:p>
            <a:r>
              <a:rPr lang="ru-RU" sz="1200" kern="1200" dirty="0" smtClean="0">
                <a:solidFill>
                  <a:schemeClr val="tx1"/>
                </a:solidFill>
                <a:effectLst/>
                <a:latin typeface="+mn-lt"/>
                <a:ea typeface="+mn-ea"/>
                <a:cs typeface="+mn-cs"/>
              </a:rPr>
              <a:t>По умолчанию, при открытии закладки «Мои задачи» объекты Реестра сортируются по дате изменения статуса в сторону убывания. Список можно сортировать по каждой колонке таблицы в прямом и обратном порядке. Для сортировки по любому из отображаемых полей нажмите на заголовок необходимого столбца. При необходимости сортировки данных по тому же полю, но в обратном порядке, нажмите на заголовок столбца еще раз.</a:t>
            </a:r>
          </a:p>
          <a:p>
            <a:r>
              <a:rPr lang="ru-RU" sz="1200" kern="1200" dirty="0" smtClean="0">
                <a:solidFill>
                  <a:schemeClr val="tx1"/>
                </a:solidFill>
                <a:effectLst/>
                <a:latin typeface="+mn-lt"/>
                <a:ea typeface="+mn-ea"/>
                <a:cs typeface="+mn-cs"/>
              </a:rPr>
              <a:t>Для просмотра полного описания услуги следует нажать два раза на ее название - откроется Редактор услуги.</a:t>
            </a:r>
          </a:p>
          <a:p>
            <a:r>
              <a:rPr lang="ru-RU" sz="1200" kern="1200" dirty="0" smtClean="0">
                <a:solidFill>
                  <a:schemeClr val="tx1"/>
                </a:solidFill>
                <a:effectLst/>
                <a:latin typeface="+mn-lt"/>
                <a:ea typeface="+mn-ea"/>
                <a:cs typeface="+mn-cs"/>
              </a:rPr>
              <a:t>Для того чтобы решить задачу пользователя необходимо найти требуемую задачу в разделе «Мои задачи» и кликнуть по строке с задачей, при этом откроется карточка объекта. Далее следует выполнить требуемые действия.</a:t>
            </a:r>
          </a:p>
          <a:p>
            <a:r>
              <a:rPr lang="ru-RU" sz="1200" kern="1200" dirty="0" smtClean="0">
                <a:solidFill>
                  <a:schemeClr val="tx1"/>
                </a:solidFill>
                <a:effectLst/>
                <a:latin typeface="+mn-lt"/>
                <a:ea typeface="+mn-ea"/>
                <a:cs typeface="+mn-cs"/>
              </a:rPr>
              <a:t>Кроме того, в разделе «Мои задачи» имеется возможность создать новый объект, не переходя в другие разделы реестра. Например, для создания услуги необходимо нажать кнопку «Создать новую услугу», размещенную в правой верхней части реестра, а для создания органа власти необходимо нажать на кнопку , размещенную справа от кнопки «Создать новую услугу», и выбрать пункт «Создать новый орган власти». Также доступны пункты для создания новой функции, административного регламента услуги или функции.</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1564707-2923-4253-A66C-6CF845D8AEC7}" type="slidenum">
              <a:rPr lang="ru-RU" smtClean="0"/>
              <a:t>8</a:t>
            </a:fld>
            <a:endParaRPr lang="ru-RU"/>
          </a:p>
        </p:txBody>
      </p:sp>
    </p:spTree>
    <p:extLst>
      <p:ext uri="{BB962C8B-B14F-4D97-AF65-F5344CB8AC3E}">
        <p14:creationId xmlns:p14="http://schemas.microsoft.com/office/powerpoint/2010/main" val="2526323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Для внесения услуги «с нуля» в список услуг и добавления информации об услуге следует выполнить следующие действия:</a:t>
            </a:r>
          </a:p>
          <a:p>
            <a:r>
              <a:rPr lang="x-none" sz="1200" kern="1200" smtClean="0">
                <a:solidFill>
                  <a:schemeClr val="tx1"/>
                </a:solidFill>
                <a:effectLst/>
                <a:latin typeface="+mn-lt"/>
                <a:ea typeface="+mn-ea"/>
                <a:cs typeface="+mn-cs"/>
              </a:rPr>
              <a:t>В главном окне </a:t>
            </a:r>
            <a:r>
              <a:rPr lang="ru-RU" sz="1200" kern="1200" dirty="0" smtClean="0">
                <a:solidFill>
                  <a:schemeClr val="tx1"/>
                </a:solidFill>
                <a:effectLst/>
                <a:latin typeface="+mn-lt"/>
                <a:ea typeface="+mn-ea"/>
                <a:cs typeface="+mn-cs"/>
              </a:rPr>
              <a:t>реестра в разделе «Мои задачи» нужно нажать кнопку «Создать новую услугу», либо перейти к разделу «Услуги» и нажать кнопку «Создать новую услугу», после чего произойдет переход к карточке услуги.</a:t>
            </a:r>
          </a:p>
          <a:p>
            <a:r>
              <a:rPr lang="ru-RU" sz="1200" kern="1200" dirty="0" smtClean="0">
                <a:solidFill>
                  <a:schemeClr val="tx1"/>
                </a:solidFill>
                <a:effectLst/>
                <a:latin typeface="+mn-lt"/>
                <a:ea typeface="+mn-ea"/>
                <a:cs typeface="+mn-cs"/>
              </a:rPr>
              <a:t>Далее ввести необходимую информацию о новой услуге в поля на закладки карточки услуги. После чего сохранить введенную информацию. Для этого нужно нажать кнопку «Сохранить», расположенную в нижней части карточки услуги. </a:t>
            </a:r>
          </a:p>
          <a:p>
            <a:r>
              <a:rPr lang="ru-RU" sz="1200" kern="1200" dirty="0" smtClean="0">
                <a:solidFill>
                  <a:schemeClr val="tx1"/>
                </a:solidFill>
                <a:effectLst/>
                <a:latin typeface="+mn-lt"/>
                <a:ea typeface="+mn-ea"/>
                <a:cs typeface="+mn-cs"/>
              </a:rPr>
              <a:t>Карточка услуги состоит из следующих закладок:</a:t>
            </a:r>
          </a:p>
          <a:p>
            <a:pPr marL="285750" indent="-285750">
              <a:buFont typeface="Arial" panose="020B0604020202020204" pitchFamily="34" charset="0"/>
              <a:buChar char="•"/>
            </a:pPr>
            <a:r>
              <a:rPr lang="ru-RU" sz="1200" dirty="0" smtClean="0">
                <a:latin typeface="Arial" panose="020B0604020202020204" pitchFamily="34" charset="0"/>
                <a:cs typeface="Arial" panose="020B0604020202020204" pitchFamily="34" charset="0"/>
              </a:rPr>
              <a:t>Основные сведения</a:t>
            </a:r>
          </a:p>
          <a:p>
            <a:pPr marL="285750" indent="-285750">
              <a:buFont typeface="Arial" panose="020B0604020202020204" pitchFamily="34" charset="0"/>
              <a:buChar char="•"/>
            </a:pPr>
            <a:r>
              <a:rPr lang="ru-RU" sz="1200" dirty="0" smtClean="0">
                <a:latin typeface="Arial" panose="020B0604020202020204" pitchFamily="34" charset="0"/>
                <a:cs typeface="Arial" panose="020B0604020202020204" pitchFamily="34" charset="0"/>
              </a:rPr>
              <a:t>Сведения о консультировании</a:t>
            </a:r>
          </a:p>
          <a:p>
            <a:pPr marL="285750" indent="-285750">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Досудебное обжалование</a:t>
            </a:r>
          </a:p>
          <a:p>
            <a:pPr marL="285750" indent="-285750">
              <a:buFont typeface="Arial" panose="020B0604020202020204" pitchFamily="34" charset="0"/>
              <a:buChar char="•"/>
            </a:pPr>
            <a:r>
              <a:rPr lang="ru-RU" sz="1200" dirty="0" smtClean="0">
                <a:latin typeface="Arial" panose="020B0604020202020204" pitchFamily="34" charset="0"/>
                <a:cs typeface="Arial" panose="020B0604020202020204" pitchFamily="34" charset="0"/>
              </a:rPr>
              <a:t>НПА</a:t>
            </a:r>
          </a:p>
          <a:p>
            <a:pPr marL="285750" indent="-285750">
              <a:buFont typeface="Arial" panose="020B0604020202020204" pitchFamily="34" charset="0"/>
              <a:buChar char="•"/>
            </a:pPr>
            <a:r>
              <a:rPr lang="ru-RU" sz="1200" dirty="0" smtClean="0">
                <a:latin typeface="Arial" panose="020B0604020202020204" pitchFamily="34" charset="0"/>
                <a:cs typeface="Arial" panose="020B0604020202020204" pitchFamily="34" charset="0"/>
              </a:rPr>
              <a:t>Рабочие документы</a:t>
            </a:r>
          </a:p>
          <a:p>
            <a:pPr marL="285750" indent="-285750">
              <a:buFont typeface="Arial" panose="020B0604020202020204" pitchFamily="34" charset="0"/>
              <a:buChar char="•"/>
            </a:pPr>
            <a:r>
              <a:rPr lang="ru-RU" sz="1200" dirty="0" smtClean="0">
                <a:latin typeface="Arial" panose="020B0604020202020204" pitchFamily="34" charset="0"/>
                <a:cs typeface="Arial" panose="020B0604020202020204" pitchFamily="34" charset="0"/>
              </a:rPr>
              <a:t>Критерии принятия решений</a:t>
            </a:r>
          </a:p>
          <a:p>
            <a:pPr marL="285750" indent="-285750">
              <a:buFont typeface="Arial" panose="020B0604020202020204" pitchFamily="34" charset="0"/>
              <a:buChar char="•"/>
            </a:pPr>
            <a:r>
              <a:rPr lang="ru-RU" sz="1200" dirty="0" smtClean="0">
                <a:latin typeface="Arial" panose="020B0604020202020204" pitchFamily="34" charset="0"/>
                <a:cs typeface="Arial" panose="020B0604020202020204" pitchFamily="34" charset="0"/>
              </a:rPr>
              <a:t>Административные процедуры</a:t>
            </a:r>
          </a:p>
          <a:p>
            <a:pPr marL="285750" indent="-285750">
              <a:buFont typeface="Arial" panose="020B0604020202020204" pitchFamily="34" charset="0"/>
              <a:buChar char="•"/>
            </a:pPr>
            <a:r>
              <a:rPr lang="ru-RU" sz="1200" dirty="0" smtClean="0">
                <a:latin typeface="Arial" panose="020B0604020202020204" pitchFamily="34" charset="0"/>
                <a:cs typeface="Arial" panose="020B0604020202020204" pitchFamily="34" charset="0"/>
              </a:rPr>
              <a:t>Процедуры взаимодействия с заявителем</a:t>
            </a:r>
          </a:p>
          <a:p>
            <a:pPr marL="285750" indent="-285750">
              <a:buFont typeface="Arial" panose="020B0604020202020204" pitchFamily="34" charset="0"/>
              <a:buChar char="•"/>
            </a:pPr>
            <a:r>
              <a:rPr lang="ru-RU" sz="1200" dirty="0" smtClean="0">
                <a:latin typeface="Arial" panose="020B0604020202020204" pitchFamily="34" charset="0"/>
                <a:cs typeface="Arial" panose="020B0604020202020204" pitchFamily="34" charset="0"/>
              </a:rPr>
              <a:t>Формы контроля</a:t>
            </a:r>
          </a:p>
          <a:p>
            <a:pPr marL="285750" indent="-285750">
              <a:buFont typeface="Arial" panose="020B0604020202020204" pitchFamily="34" charset="0"/>
              <a:buChar char="•"/>
            </a:pPr>
            <a:r>
              <a:rPr lang="ru-RU" sz="1200" dirty="0" smtClean="0">
                <a:latin typeface="Arial" panose="020B0604020202020204" pitchFamily="34" charset="0"/>
                <a:cs typeface="Arial" panose="020B0604020202020204" pitchFamily="34" charset="0"/>
              </a:rPr>
              <a:t>Требования к местам предоставления</a:t>
            </a:r>
          </a:p>
          <a:p>
            <a:r>
              <a:rPr lang="ru-RU" sz="1200" kern="1200" dirty="0" smtClean="0">
                <a:solidFill>
                  <a:schemeClr val="tx1"/>
                </a:solidFill>
                <a:effectLst/>
                <a:latin typeface="+mn-lt"/>
                <a:ea typeface="+mn-ea"/>
                <a:cs typeface="+mn-cs"/>
              </a:rPr>
              <a:t>Поля с Идентификатором, Административным уровнем и Системным кодом услуги заполняются автоматически, и они недоступны для изменения и отображаются справа от названия закладки.</a:t>
            </a:r>
          </a:p>
          <a:p>
            <a:endParaRPr lang="ru-RU" dirty="0" smtClean="0">
              <a:latin typeface="Arial" charset="0"/>
            </a:endParaRPr>
          </a:p>
          <a:p>
            <a:r>
              <a:rPr lang="ru-RU" dirty="0" smtClean="0">
                <a:latin typeface="Arial" charset="0"/>
              </a:rPr>
              <a:t>Теперь рассмотрим работу с историей согласования услуги.</a:t>
            </a:r>
            <a:endParaRPr lang="ru-RU" dirty="0"/>
          </a:p>
        </p:txBody>
      </p:sp>
      <p:sp>
        <p:nvSpPr>
          <p:cNvPr id="4" name="Номер слайда 3"/>
          <p:cNvSpPr>
            <a:spLocks noGrp="1"/>
          </p:cNvSpPr>
          <p:nvPr>
            <p:ph type="sldNum" sz="quarter" idx="10"/>
          </p:nvPr>
        </p:nvSpPr>
        <p:spPr/>
        <p:txBody>
          <a:bodyPr/>
          <a:lstStyle/>
          <a:p>
            <a:fld id="{D1564707-2923-4253-A66C-6CF845D8AEC7}" type="slidenum">
              <a:rPr lang="ru-RU" smtClean="0"/>
              <a:t>9</a:t>
            </a:fld>
            <a:endParaRPr lang="ru-RU"/>
          </a:p>
        </p:txBody>
      </p:sp>
    </p:spTree>
    <p:extLst>
      <p:ext uri="{BB962C8B-B14F-4D97-AF65-F5344CB8AC3E}">
        <p14:creationId xmlns:p14="http://schemas.microsoft.com/office/powerpoint/2010/main" val="2526323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Одна из функций реестра ГУ – поддержка отслеживание истории изменений статусов при согласовании, происходящих с объектами реестра. Благодаря этому механизму, мы можем узнать кем, когда и какие статусы были при согласовании услуги, а так же можем посмотреть комментарии, сделанные в момент смены статуса.</a:t>
            </a:r>
          </a:p>
          <a:p>
            <a:pPr eaLnBrk="1" hangingPunct="1"/>
            <a:r>
              <a:rPr lang="ru-RU" sz="1200" dirty="0" smtClean="0"/>
              <a:t>История согласования содержит информацию </a:t>
            </a:r>
          </a:p>
          <a:p>
            <a:pPr marL="285750" indent="-285750" eaLnBrk="1" hangingPunct="1">
              <a:buFont typeface="Arial" panose="020B0604020202020204" pitchFamily="34" charset="0"/>
              <a:buChar char="•"/>
            </a:pPr>
            <a:r>
              <a:rPr lang="ru-RU" sz="1200" dirty="0" smtClean="0"/>
              <a:t>о дате изменения статуса;</a:t>
            </a:r>
          </a:p>
          <a:p>
            <a:pPr marL="285750" indent="-285750" eaLnBrk="1" hangingPunct="1">
              <a:buFont typeface="Arial" panose="020B0604020202020204" pitchFamily="34" charset="0"/>
              <a:buChar char="•"/>
            </a:pPr>
            <a:r>
              <a:rPr lang="ru-RU" sz="1200" dirty="0" smtClean="0"/>
              <a:t>о пользователе;</a:t>
            </a:r>
          </a:p>
          <a:p>
            <a:pPr marL="285750" indent="-285750" eaLnBrk="1" hangingPunct="1">
              <a:buFont typeface="Arial" panose="020B0604020202020204" pitchFamily="34" charset="0"/>
              <a:buChar char="•"/>
            </a:pPr>
            <a:r>
              <a:rPr lang="ru-RU" sz="1200" dirty="0" smtClean="0"/>
              <a:t>Об ЭЦП;</a:t>
            </a:r>
          </a:p>
          <a:p>
            <a:pPr marL="285750" indent="-285750" eaLnBrk="1" hangingPunct="1">
              <a:buFont typeface="Arial" panose="020B0604020202020204" pitchFamily="34" charset="0"/>
              <a:buChar char="•"/>
            </a:pPr>
            <a:r>
              <a:rPr lang="ru-RU" sz="1200" dirty="0" smtClean="0"/>
              <a:t>комментарий к новому статусу.</a:t>
            </a:r>
          </a:p>
          <a:p>
            <a:r>
              <a:rPr lang="ru-RU" sz="1200" kern="1200" dirty="0" smtClean="0">
                <a:solidFill>
                  <a:schemeClr val="tx1"/>
                </a:solidFill>
                <a:effectLst/>
                <a:latin typeface="+mn-lt"/>
                <a:ea typeface="+mn-ea"/>
                <a:cs typeface="+mn-cs"/>
              </a:rPr>
              <a:t>Для просмотра истории следует нажать на статус на панели действий карточки услуги. </a:t>
            </a:r>
          </a:p>
          <a:p>
            <a:r>
              <a:rPr lang="ru-RU" sz="1200" kern="1200" dirty="0" smtClean="0">
                <a:solidFill>
                  <a:schemeClr val="tx1"/>
                </a:solidFill>
                <a:effectLst/>
                <a:latin typeface="+mn-lt"/>
                <a:ea typeface="+mn-ea"/>
                <a:cs typeface="+mn-cs"/>
              </a:rPr>
              <a:t>В результате на экран будет выведено окно с перечнем сохраненных изменений статусов при согласовании </a:t>
            </a:r>
            <a:r>
              <a:rPr lang="ru-RU" sz="1200" kern="1200" dirty="0" err="1" smtClean="0">
                <a:solidFill>
                  <a:schemeClr val="tx1"/>
                </a:solidFill>
                <a:effectLst/>
                <a:latin typeface="+mn-lt"/>
                <a:ea typeface="+mn-ea"/>
                <a:cs typeface="+mn-cs"/>
              </a:rPr>
              <a:t>госуслуги</a:t>
            </a:r>
            <a:r>
              <a:rPr lang="ru-RU" sz="1200" kern="1200" dirty="0" smtClean="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D1564707-2923-4253-A66C-6CF845D8AEC7}" type="slidenum">
              <a:rPr lang="ru-RU" smtClean="0"/>
              <a:t>10</a:t>
            </a:fld>
            <a:endParaRPr lang="ru-RU"/>
          </a:p>
        </p:txBody>
      </p:sp>
    </p:spTree>
    <p:extLst>
      <p:ext uri="{BB962C8B-B14F-4D97-AF65-F5344CB8AC3E}">
        <p14:creationId xmlns:p14="http://schemas.microsoft.com/office/powerpoint/2010/main" val="252632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24.05.2016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24.05.2016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24.05.2016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24.05.2016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24.05.2016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24.05.2016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24.05.2016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24.05.2016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pn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204864"/>
            <a:ext cx="7772400" cy="1470025"/>
          </a:xfrm>
        </p:spPr>
        <p:txBody>
          <a:bodyPr/>
          <a:lstStyle/>
          <a:p>
            <a:r>
              <a:rPr lang="ru-RU" dirty="0" smtClean="0">
                <a:latin typeface="Arial" panose="020B0604020202020204" pitchFamily="34" charset="0"/>
                <a:cs typeface="Arial" panose="020B0604020202020204" pitchFamily="34" charset="0"/>
              </a:rPr>
              <a:t>Реестр государственных и </a:t>
            </a:r>
            <a:r>
              <a:rPr lang="ru-RU" dirty="0" smtClean="0">
                <a:solidFill>
                  <a:schemeClr val="bg1"/>
                </a:solidFill>
                <a:latin typeface="Arial" panose="020B0604020202020204" pitchFamily="34" charset="0"/>
                <a:cs typeface="Arial" panose="020B0604020202020204" pitchFamily="34" charset="0"/>
              </a:rPr>
              <a:t>муниципальных услуг</a:t>
            </a:r>
            <a:endParaRPr lang="ru-RU"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72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390947" y="548680"/>
            <a:ext cx="8393280" cy="718971"/>
          </a:xfrm>
          <a:prstGeom prst="roundRect">
            <a:avLst>
              <a:gd name="adj" fmla="val 2939"/>
            </a:avLst>
          </a:prstGeom>
          <a:solidFill>
            <a:srgbClr val="2A5781"/>
          </a:solid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Arial" panose="020B0604020202020204" pitchFamily="34" charset="0"/>
                <a:cs typeface="Arial" panose="020B0604020202020204" pitchFamily="34" charset="0"/>
              </a:rPr>
              <a:t>Просмотр истории согласования услуги</a:t>
            </a:r>
            <a:endParaRPr lang="ru-RU" sz="2400" b="1" dirty="0">
              <a:latin typeface="Arial" panose="020B0604020202020204" pitchFamily="34" charset="0"/>
              <a:cs typeface="Arial" panose="020B0604020202020204" pitchFamily="34" charset="0"/>
            </a:endParaRPr>
          </a:p>
        </p:txBody>
      </p:sp>
      <p:sp>
        <p:nvSpPr>
          <p:cNvPr id="12" name="Номер слайда 1"/>
          <p:cNvSpPr txBox="1">
            <a:spLocks/>
          </p:cNvSpPr>
          <p:nvPr/>
        </p:nvSpPr>
        <p:spPr bwMode="auto">
          <a:xfrm>
            <a:off x="8219673" y="28372"/>
            <a:ext cx="56455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kumimoji="1" sz="20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kumimoji="1" sz="12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9pPr>
          </a:lstStyle>
          <a:p>
            <a:pPr algn="r">
              <a:spcBef>
                <a:spcPct val="0"/>
              </a:spcBef>
              <a:buFontTx/>
              <a:buNone/>
            </a:pPr>
            <a:r>
              <a:rPr kumimoji="0" lang="ru-RU" altLang="ru-RU" sz="2000" dirty="0" smtClean="0">
                <a:solidFill>
                  <a:srgbClr val="404040"/>
                </a:solidFill>
                <a:latin typeface="+mj-lt"/>
              </a:rPr>
              <a:t>10</a:t>
            </a:r>
            <a:endParaRPr kumimoji="0" lang="ru-RU" altLang="ru-RU" sz="2000" dirty="0">
              <a:solidFill>
                <a:srgbClr val="7F7F7F"/>
              </a:solidFill>
              <a:latin typeface="+mj-lt"/>
            </a:endParaRPr>
          </a:p>
        </p:txBody>
      </p:sp>
      <p:pic>
        <p:nvPicPr>
          <p:cNvPr id="5" name="Picture 2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5192" y="1721961"/>
            <a:ext cx="5782122" cy="3319089"/>
          </a:xfrm>
          <a:prstGeom prst="rect">
            <a:avLst/>
          </a:prstGeom>
          <a:noFill/>
          <a:ln w="9525" cap="flat" cmpd="sng">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39"/>
          <p:cNvSpPr>
            <a:spLocks noChangeShapeType="1"/>
          </p:cNvSpPr>
          <p:nvPr/>
        </p:nvSpPr>
        <p:spPr bwMode="auto">
          <a:xfrm flipV="1">
            <a:off x="1640695" y="4557036"/>
            <a:ext cx="1437862" cy="333276"/>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pic>
        <p:nvPicPr>
          <p:cNvPr id="8" name="Picture 2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072455" y="4220962"/>
            <a:ext cx="3417880" cy="1948424"/>
          </a:xfrm>
          <a:prstGeom prst="rect">
            <a:avLst/>
          </a:prstGeom>
          <a:noFill/>
          <a:ln w="9525" cap="flat" cmpd="sng">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13"/>
          <p:cNvSpPr>
            <a:spLocks noChangeArrowheads="1"/>
          </p:cNvSpPr>
          <p:nvPr/>
        </p:nvSpPr>
        <p:spPr bwMode="auto">
          <a:xfrm rot="10800000" flipV="1">
            <a:off x="445189" y="5311646"/>
            <a:ext cx="2530153" cy="616802"/>
          </a:xfrm>
          <a:prstGeom prst="wedgeRoundRectCallout">
            <a:avLst>
              <a:gd name="adj1" fmla="val 30291"/>
              <a:gd name="adj2" fmla="val -102349"/>
              <a:gd name="adj3" fmla="val 16667"/>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ru-RU" sz="1600" dirty="0" smtClean="0">
                <a:solidFill>
                  <a:srgbClr val="FF0000"/>
                </a:solidFill>
                <a:latin typeface="Arial" panose="020B0604020202020204" pitchFamily="34" charset="0"/>
                <a:cs typeface="Arial" panose="020B0604020202020204" pitchFamily="34" charset="0"/>
              </a:rPr>
              <a:t>Просмотр истории согласования ГУ</a:t>
            </a:r>
            <a:endParaRPr lang="ru-RU" sz="1600" dirty="0">
              <a:solidFill>
                <a:srgbClr val="FF0000"/>
              </a:solidFill>
              <a:latin typeface="Arial" panose="020B0604020202020204" pitchFamily="34" charset="0"/>
              <a:cs typeface="Arial" panose="020B0604020202020204" pitchFamily="34" charset="0"/>
            </a:endParaRPr>
          </a:p>
        </p:txBody>
      </p:sp>
      <p:sp>
        <p:nvSpPr>
          <p:cNvPr id="10" name="AutoShape 12"/>
          <p:cNvSpPr>
            <a:spLocks noChangeArrowheads="1"/>
          </p:cNvSpPr>
          <p:nvPr/>
        </p:nvSpPr>
        <p:spPr bwMode="auto">
          <a:xfrm>
            <a:off x="434949" y="4803083"/>
            <a:ext cx="1295400" cy="215900"/>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pic>
        <p:nvPicPr>
          <p:cNvPr id="13" name="Picture 2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361329" y="4801708"/>
            <a:ext cx="2486549" cy="1500890"/>
          </a:xfrm>
          <a:prstGeom prst="rect">
            <a:avLst/>
          </a:prstGeom>
          <a:noFill/>
          <a:ln w="9525" cap="flat" cmpd="sng">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ine 39"/>
          <p:cNvSpPr>
            <a:spLocks noChangeShapeType="1"/>
          </p:cNvSpPr>
          <p:nvPr/>
        </p:nvSpPr>
        <p:spPr bwMode="auto">
          <a:xfrm flipH="1" flipV="1">
            <a:off x="5845381" y="4253606"/>
            <a:ext cx="515947" cy="59361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5" name="Text Box 19"/>
          <p:cNvSpPr txBox="1">
            <a:spLocks noChangeArrowheads="1"/>
          </p:cNvSpPr>
          <p:nvPr/>
        </p:nvSpPr>
        <p:spPr bwMode="auto">
          <a:xfrm>
            <a:off x="6361329" y="1687867"/>
            <a:ext cx="255490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ru-RU" sz="1600" dirty="0" smtClean="0"/>
              <a:t>История согласования содержит информацию </a:t>
            </a:r>
          </a:p>
          <a:p>
            <a:pPr marL="285750" indent="-285750" eaLnBrk="1" hangingPunct="1">
              <a:buFont typeface="Arial" panose="020B0604020202020204" pitchFamily="34" charset="0"/>
              <a:buChar char="•"/>
            </a:pPr>
            <a:r>
              <a:rPr lang="ru-RU" sz="1600" dirty="0" smtClean="0"/>
              <a:t>о дате изменения статуса;</a:t>
            </a:r>
          </a:p>
          <a:p>
            <a:pPr marL="285750" indent="-285750" eaLnBrk="1" hangingPunct="1">
              <a:buFont typeface="Arial" panose="020B0604020202020204" pitchFamily="34" charset="0"/>
              <a:buChar char="•"/>
            </a:pPr>
            <a:r>
              <a:rPr lang="ru-RU" sz="1600" dirty="0" smtClean="0"/>
              <a:t>о пользователе;</a:t>
            </a:r>
          </a:p>
          <a:p>
            <a:pPr marL="285750" indent="-285750" eaLnBrk="1" hangingPunct="1">
              <a:buFont typeface="Arial" panose="020B0604020202020204" pitchFamily="34" charset="0"/>
              <a:buChar char="•"/>
            </a:pPr>
            <a:r>
              <a:rPr lang="ru-RU" sz="1600" dirty="0" smtClean="0"/>
              <a:t>Об ЭЦП;</a:t>
            </a:r>
          </a:p>
          <a:p>
            <a:pPr marL="285750" indent="-285750" eaLnBrk="1" hangingPunct="1">
              <a:buFont typeface="Arial" panose="020B0604020202020204" pitchFamily="34" charset="0"/>
              <a:buChar char="•"/>
            </a:pPr>
            <a:r>
              <a:rPr lang="ru-RU" sz="1600" dirty="0" smtClean="0"/>
              <a:t>комментарий к новому статусу.</a:t>
            </a:r>
            <a:endParaRPr lang="ru-RU" sz="1600" dirty="0"/>
          </a:p>
        </p:txBody>
      </p:sp>
    </p:spTree>
    <p:extLst>
      <p:ext uri="{BB962C8B-B14F-4D97-AF65-F5344CB8AC3E}">
        <p14:creationId xmlns:p14="http://schemas.microsoft.com/office/powerpoint/2010/main" val="2942413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390947" y="548680"/>
            <a:ext cx="8393280" cy="718971"/>
          </a:xfrm>
          <a:prstGeom prst="roundRect">
            <a:avLst>
              <a:gd name="adj" fmla="val 2939"/>
            </a:avLst>
          </a:prstGeom>
          <a:solidFill>
            <a:srgbClr val="2A5781"/>
          </a:solid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Arial" panose="020B0604020202020204" pitchFamily="34" charset="0"/>
                <a:cs typeface="Arial" panose="020B0604020202020204" pitchFamily="34" charset="0"/>
              </a:rPr>
              <a:t>Режим сопоставления с АР</a:t>
            </a:r>
            <a:endParaRPr lang="ru-RU" sz="2400" b="1" dirty="0">
              <a:latin typeface="Arial" panose="020B0604020202020204" pitchFamily="34" charset="0"/>
              <a:cs typeface="Arial" panose="020B0604020202020204" pitchFamily="34" charset="0"/>
            </a:endParaRPr>
          </a:p>
        </p:txBody>
      </p:sp>
      <p:sp>
        <p:nvSpPr>
          <p:cNvPr id="12" name="Номер слайда 1"/>
          <p:cNvSpPr txBox="1">
            <a:spLocks/>
          </p:cNvSpPr>
          <p:nvPr/>
        </p:nvSpPr>
        <p:spPr bwMode="auto">
          <a:xfrm>
            <a:off x="8219673" y="28372"/>
            <a:ext cx="56455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kumimoji="1" sz="20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kumimoji="1" sz="12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9pPr>
          </a:lstStyle>
          <a:p>
            <a:pPr algn="r">
              <a:spcBef>
                <a:spcPct val="0"/>
              </a:spcBef>
              <a:buFontTx/>
              <a:buNone/>
            </a:pPr>
            <a:r>
              <a:rPr kumimoji="0" lang="ru-RU" altLang="ru-RU" sz="2000" dirty="0" smtClean="0">
                <a:solidFill>
                  <a:srgbClr val="404040"/>
                </a:solidFill>
                <a:latin typeface="+mj-lt"/>
              </a:rPr>
              <a:t>11</a:t>
            </a:r>
            <a:endParaRPr kumimoji="0" lang="ru-RU" altLang="ru-RU" sz="2000" dirty="0">
              <a:solidFill>
                <a:srgbClr val="7F7F7F"/>
              </a:solidFill>
              <a:latin typeface="+mj-lt"/>
            </a:endParaRP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947" y="1894984"/>
            <a:ext cx="6553597" cy="3508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AutoShape 9"/>
          <p:cNvSpPr>
            <a:spLocks noChangeArrowheads="1"/>
          </p:cNvSpPr>
          <p:nvPr/>
        </p:nvSpPr>
        <p:spPr bwMode="auto">
          <a:xfrm>
            <a:off x="390947" y="2442931"/>
            <a:ext cx="2625252" cy="276426"/>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8" name="Text Box 14"/>
          <p:cNvSpPr txBox="1">
            <a:spLocks noChangeArrowheads="1"/>
          </p:cNvSpPr>
          <p:nvPr/>
        </p:nvSpPr>
        <p:spPr bwMode="auto">
          <a:xfrm>
            <a:off x="3028185" y="2397787"/>
            <a:ext cx="250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1</a:t>
            </a:r>
          </a:p>
        </p:txBody>
      </p:sp>
      <p:sp>
        <p:nvSpPr>
          <p:cNvPr id="19" name="Rectangle 25"/>
          <p:cNvSpPr>
            <a:spLocks noChangeArrowheads="1"/>
          </p:cNvSpPr>
          <p:nvPr/>
        </p:nvSpPr>
        <p:spPr bwMode="auto">
          <a:xfrm>
            <a:off x="7038494" y="2010134"/>
            <a:ext cx="21055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12700" indent="-12700"/>
            <a:r>
              <a:rPr lang="ru-RU" sz="1600" dirty="0">
                <a:latin typeface="Arial" panose="020B0604020202020204" pitchFamily="34" charset="0"/>
                <a:cs typeface="Arial" panose="020B0604020202020204" pitchFamily="34" charset="0"/>
              </a:rPr>
              <a:t>1</a:t>
            </a:r>
            <a:r>
              <a:rPr lang="ru-RU" sz="1600" dirty="0" smtClean="0">
                <a:latin typeface="Arial" panose="020B0604020202020204" pitchFamily="34" charset="0"/>
                <a:cs typeface="Arial" panose="020B0604020202020204" pitchFamily="34" charset="0"/>
              </a:rPr>
              <a:t>. Закладки регламента</a:t>
            </a:r>
            <a:endParaRPr lang="ru-RU" sz="1600" dirty="0">
              <a:latin typeface="Arial" panose="020B0604020202020204" pitchFamily="34" charset="0"/>
              <a:cs typeface="Arial" panose="020B0604020202020204" pitchFamily="34" charset="0"/>
            </a:endParaRPr>
          </a:p>
        </p:txBody>
      </p:sp>
      <p:sp>
        <p:nvSpPr>
          <p:cNvPr id="20" name="AutoShape 9"/>
          <p:cNvSpPr>
            <a:spLocks noChangeArrowheads="1"/>
          </p:cNvSpPr>
          <p:nvPr/>
        </p:nvSpPr>
        <p:spPr bwMode="auto">
          <a:xfrm>
            <a:off x="3661074" y="2460786"/>
            <a:ext cx="2625252" cy="276426"/>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21" name="Text Box 14"/>
          <p:cNvSpPr txBox="1">
            <a:spLocks noChangeArrowheads="1"/>
          </p:cNvSpPr>
          <p:nvPr/>
        </p:nvSpPr>
        <p:spPr bwMode="auto">
          <a:xfrm>
            <a:off x="6286326" y="2376327"/>
            <a:ext cx="250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2</a:t>
            </a:r>
          </a:p>
        </p:txBody>
      </p:sp>
      <p:sp>
        <p:nvSpPr>
          <p:cNvPr id="22" name="AutoShape 9"/>
          <p:cNvSpPr>
            <a:spLocks noChangeArrowheads="1"/>
          </p:cNvSpPr>
          <p:nvPr/>
        </p:nvSpPr>
        <p:spPr bwMode="auto">
          <a:xfrm>
            <a:off x="416574" y="2935381"/>
            <a:ext cx="3244499" cy="1512168"/>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23" name="AutoShape 9"/>
          <p:cNvSpPr>
            <a:spLocks noChangeArrowheads="1"/>
          </p:cNvSpPr>
          <p:nvPr/>
        </p:nvSpPr>
        <p:spPr bwMode="auto">
          <a:xfrm>
            <a:off x="3667745" y="2960653"/>
            <a:ext cx="3214894" cy="2134968"/>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24" name="Text Box 14"/>
          <p:cNvSpPr txBox="1">
            <a:spLocks noChangeArrowheads="1"/>
          </p:cNvSpPr>
          <p:nvPr/>
        </p:nvSpPr>
        <p:spPr bwMode="auto">
          <a:xfrm>
            <a:off x="1798052" y="4447549"/>
            <a:ext cx="250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3</a:t>
            </a:r>
          </a:p>
        </p:txBody>
      </p:sp>
      <p:sp>
        <p:nvSpPr>
          <p:cNvPr id="25" name="Text Box 14"/>
          <p:cNvSpPr txBox="1">
            <a:spLocks noChangeArrowheads="1"/>
          </p:cNvSpPr>
          <p:nvPr/>
        </p:nvSpPr>
        <p:spPr bwMode="auto">
          <a:xfrm>
            <a:off x="5608487" y="3675305"/>
            <a:ext cx="250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4</a:t>
            </a:r>
          </a:p>
        </p:txBody>
      </p:sp>
      <p:sp>
        <p:nvSpPr>
          <p:cNvPr id="26" name="Rectangle 25"/>
          <p:cNvSpPr>
            <a:spLocks noChangeArrowheads="1"/>
          </p:cNvSpPr>
          <p:nvPr/>
        </p:nvSpPr>
        <p:spPr bwMode="auto">
          <a:xfrm>
            <a:off x="7038493" y="2668265"/>
            <a:ext cx="21309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12700" indent="-12700"/>
            <a:r>
              <a:rPr lang="ru-RU" sz="1600" dirty="0">
                <a:latin typeface="Arial" panose="020B0604020202020204" pitchFamily="34" charset="0"/>
                <a:cs typeface="Arial" panose="020B0604020202020204" pitchFamily="34" charset="0"/>
              </a:rPr>
              <a:t>2</a:t>
            </a:r>
            <a:r>
              <a:rPr lang="ru-RU" sz="1600" dirty="0" smtClean="0">
                <a:latin typeface="Arial" panose="020B0604020202020204" pitchFamily="34" charset="0"/>
                <a:cs typeface="Arial" panose="020B0604020202020204" pitchFamily="34" charset="0"/>
              </a:rPr>
              <a:t>. Закладки услуги (функции)</a:t>
            </a:r>
            <a:endParaRPr lang="ru-RU" sz="1600" dirty="0">
              <a:latin typeface="Arial" panose="020B0604020202020204" pitchFamily="34" charset="0"/>
              <a:cs typeface="Arial" panose="020B0604020202020204" pitchFamily="34" charset="0"/>
            </a:endParaRPr>
          </a:p>
        </p:txBody>
      </p:sp>
      <p:sp>
        <p:nvSpPr>
          <p:cNvPr id="27" name="Rectangle 25"/>
          <p:cNvSpPr>
            <a:spLocks noChangeArrowheads="1"/>
          </p:cNvSpPr>
          <p:nvPr/>
        </p:nvSpPr>
        <p:spPr bwMode="auto">
          <a:xfrm>
            <a:off x="7048737" y="3273886"/>
            <a:ext cx="21309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12700" indent="-12700"/>
            <a:r>
              <a:rPr lang="ru-RU" sz="1600" dirty="0">
                <a:latin typeface="Arial" panose="020B0604020202020204" pitchFamily="34" charset="0"/>
                <a:cs typeface="Arial" panose="020B0604020202020204" pitchFamily="34" charset="0"/>
              </a:rPr>
              <a:t>3</a:t>
            </a:r>
            <a:r>
              <a:rPr lang="ru-RU" sz="1600" dirty="0" smtClean="0">
                <a:latin typeface="Arial" panose="020B0604020202020204" pitchFamily="34" charset="0"/>
                <a:cs typeface="Arial" panose="020B0604020202020204" pitchFamily="34" charset="0"/>
              </a:rPr>
              <a:t>. Поля выбранной закладки регламента</a:t>
            </a:r>
            <a:endParaRPr lang="ru-RU" sz="1600" dirty="0">
              <a:latin typeface="Arial" panose="020B0604020202020204" pitchFamily="34" charset="0"/>
              <a:cs typeface="Arial" panose="020B0604020202020204" pitchFamily="34" charset="0"/>
            </a:endParaRPr>
          </a:p>
        </p:txBody>
      </p:sp>
      <p:sp>
        <p:nvSpPr>
          <p:cNvPr id="28" name="Rectangle 25"/>
          <p:cNvSpPr>
            <a:spLocks noChangeArrowheads="1"/>
          </p:cNvSpPr>
          <p:nvPr/>
        </p:nvSpPr>
        <p:spPr bwMode="auto">
          <a:xfrm>
            <a:off x="7038493" y="4099128"/>
            <a:ext cx="21332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12700" indent="-12700"/>
            <a:r>
              <a:rPr lang="ru-RU" sz="1600" dirty="0">
                <a:latin typeface="Arial" panose="020B0604020202020204" pitchFamily="34" charset="0"/>
                <a:cs typeface="Arial" panose="020B0604020202020204" pitchFamily="34" charset="0"/>
              </a:rPr>
              <a:t>4</a:t>
            </a:r>
            <a:r>
              <a:rPr lang="ru-RU" sz="1600" dirty="0" smtClean="0">
                <a:latin typeface="Arial" panose="020B0604020202020204" pitchFamily="34" charset="0"/>
                <a:cs typeface="Arial" panose="020B0604020202020204" pitchFamily="34" charset="0"/>
              </a:rPr>
              <a:t>. Поля выбранной закладки услуги (функции)</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649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390947" y="548680"/>
            <a:ext cx="8393280" cy="718971"/>
          </a:xfrm>
          <a:prstGeom prst="roundRect">
            <a:avLst>
              <a:gd name="adj" fmla="val 2939"/>
            </a:avLst>
          </a:prstGeom>
          <a:solidFill>
            <a:srgbClr val="2A5781"/>
          </a:solid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Arial" panose="020B0604020202020204" pitchFamily="34" charset="0"/>
                <a:cs typeface="Arial" panose="020B0604020202020204" pitchFamily="34" charset="0"/>
              </a:rPr>
              <a:t>Жизненный цикл услуг (функций)</a:t>
            </a:r>
            <a:endParaRPr lang="ru-RU" sz="2400" b="1" dirty="0">
              <a:latin typeface="Arial" panose="020B0604020202020204" pitchFamily="34" charset="0"/>
              <a:cs typeface="Arial" panose="020B0604020202020204" pitchFamily="34" charset="0"/>
            </a:endParaRPr>
          </a:p>
        </p:txBody>
      </p:sp>
      <p:sp>
        <p:nvSpPr>
          <p:cNvPr id="12" name="Номер слайда 1"/>
          <p:cNvSpPr txBox="1">
            <a:spLocks/>
          </p:cNvSpPr>
          <p:nvPr/>
        </p:nvSpPr>
        <p:spPr bwMode="auto">
          <a:xfrm>
            <a:off x="8219673" y="28372"/>
            <a:ext cx="56455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kumimoji="1" sz="20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kumimoji="1" sz="12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9pPr>
          </a:lstStyle>
          <a:p>
            <a:pPr algn="r">
              <a:spcBef>
                <a:spcPct val="0"/>
              </a:spcBef>
              <a:buFontTx/>
              <a:buNone/>
            </a:pPr>
            <a:r>
              <a:rPr kumimoji="0" lang="ru-RU" altLang="ru-RU" sz="2000" dirty="0" smtClean="0">
                <a:solidFill>
                  <a:srgbClr val="404040"/>
                </a:solidFill>
                <a:latin typeface="+mj-lt"/>
              </a:rPr>
              <a:t>12</a:t>
            </a:r>
            <a:endParaRPr kumimoji="0" lang="ru-RU" altLang="ru-RU" sz="2000" dirty="0">
              <a:solidFill>
                <a:srgbClr val="7F7F7F"/>
              </a:solidFill>
              <a:latin typeface="+mj-lt"/>
            </a:endParaRPr>
          </a:p>
        </p:txBody>
      </p:sp>
      <p:sp>
        <p:nvSpPr>
          <p:cNvPr id="29" name="Объект 2"/>
          <p:cNvSpPr>
            <a:spLocks noGrp="1"/>
          </p:cNvSpPr>
          <p:nvPr>
            <p:ph idx="1"/>
          </p:nvPr>
        </p:nvSpPr>
        <p:spPr>
          <a:xfrm>
            <a:off x="390947" y="1412776"/>
            <a:ext cx="8229600" cy="4525963"/>
          </a:xfrm>
        </p:spPr>
        <p:txBody>
          <a:bodyPr>
            <a:normAutofit/>
          </a:bodyPr>
          <a:lstStyle/>
          <a:p>
            <a:endParaRPr lang="ru-RU" sz="1800" b="1" dirty="0" smtClean="0"/>
          </a:p>
          <a:p>
            <a:r>
              <a:rPr lang="ru-RU" sz="1600" b="1" dirty="0" smtClean="0">
                <a:latin typeface="Arial" panose="020B0604020202020204" pitchFamily="34" charset="0"/>
                <a:cs typeface="Arial" panose="020B0604020202020204" pitchFamily="34" charset="0"/>
              </a:rPr>
              <a:t>Жизненный </a:t>
            </a:r>
            <a:r>
              <a:rPr lang="ru-RU" sz="1600" b="1" dirty="0">
                <a:latin typeface="Arial" panose="020B0604020202020204" pitchFamily="34" charset="0"/>
                <a:cs typeface="Arial" panose="020B0604020202020204" pitchFamily="34" charset="0"/>
              </a:rPr>
              <a:t>цикл объекта </a:t>
            </a:r>
            <a:r>
              <a:rPr lang="ru-RU" sz="1600" dirty="0">
                <a:latin typeface="Arial" panose="020B0604020202020204" pitchFamily="34" charset="0"/>
                <a:cs typeface="Arial" panose="020B0604020202020204" pitchFamily="34" charset="0"/>
              </a:rPr>
              <a:t>(услуг, организаций) – последовательность процедур от создания и редактирования объекта, его согласования, и до его публикации на Портале или удаления</a:t>
            </a:r>
            <a:r>
              <a:rPr lang="ru-RU" sz="1600" dirty="0" smtClean="0">
                <a:latin typeface="Arial" panose="020B0604020202020204" pitchFamily="34" charset="0"/>
                <a:cs typeface="Arial" panose="020B0604020202020204" pitchFamily="34" charset="0"/>
              </a:rPr>
              <a:t>.</a:t>
            </a:r>
          </a:p>
          <a:p>
            <a:pPr marL="0" indent="0">
              <a:buNone/>
            </a:pPr>
            <a:endParaRPr lang="ru-RU" sz="1600" dirty="0" smtClean="0">
              <a:latin typeface="Arial" panose="020B0604020202020204" pitchFamily="34" charset="0"/>
              <a:cs typeface="Arial" panose="020B0604020202020204" pitchFamily="34" charset="0"/>
            </a:endParaRPr>
          </a:p>
          <a:p>
            <a:r>
              <a:rPr lang="ru-RU" sz="1600" dirty="0">
                <a:latin typeface="Arial" panose="020B0604020202020204" pitchFamily="34" charset="0"/>
                <a:cs typeface="Arial" panose="020B0604020202020204" pitchFamily="34" charset="0"/>
              </a:rPr>
              <a:t>Типы объектов в реестре с точки зрения жизненного цикла: </a:t>
            </a:r>
          </a:p>
          <a:p>
            <a:pPr marL="457200" lvl="1" indent="0">
              <a:buNone/>
            </a:pPr>
            <a:r>
              <a:rPr lang="ru-RU" sz="1600" dirty="0" smtClean="0">
                <a:latin typeface="Arial" panose="020B0604020202020204" pitchFamily="34" charset="0"/>
                <a:cs typeface="Arial" panose="020B0604020202020204" pitchFamily="34" charset="0"/>
              </a:rPr>
              <a:t>- </a:t>
            </a:r>
            <a:r>
              <a:rPr lang="ru-RU" sz="1600" b="1" dirty="0">
                <a:latin typeface="Arial" panose="020B0604020202020204" pitchFamily="34" charset="0"/>
                <a:cs typeface="Arial" panose="020B0604020202020204" pitchFamily="34" charset="0"/>
              </a:rPr>
              <a:t>Новые</a:t>
            </a:r>
            <a:r>
              <a:rPr lang="ru-RU" sz="1600" dirty="0">
                <a:latin typeface="Arial" panose="020B0604020202020204" pitchFamily="34" charset="0"/>
                <a:cs typeface="Arial" panose="020B0604020202020204" pitchFamily="34" charset="0"/>
              </a:rPr>
              <a:t> (ни разу не публиковались на портале). </a:t>
            </a:r>
          </a:p>
          <a:p>
            <a:pPr marL="628650" lvl="1" indent="-171450">
              <a:buFontTx/>
              <a:buChar char="-"/>
            </a:pPr>
            <a:r>
              <a:rPr lang="ru-RU" sz="1600" b="1" dirty="0" smtClean="0">
                <a:latin typeface="Arial" panose="020B0604020202020204" pitchFamily="34" charset="0"/>
                <a:cs typeface="Arial" panose="020B0604020202020204" pitchFamily="34" charset="0"/>
              </a:rPr>
              <a:t>Опубликованные</a:t>
            </a:r>
            <a:r>
              <a:rPr lang="ru-RU" sz="1600" dirty="0" smtClean="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(на портале есть информация об этих объектах). </a:t>
            </a:r>
            <a:endParaRPr lang="ru-RU" sz="1600" dirty="0" smtClean="0">
              <a:latin typeface="Arial" panose="020B0604020202020204" pitchFamily="34" charset="0"/>
              <a:cs typeface="Arial" panose="020B0604020202020204" pitchFamily="34" charset="0"/>
            </a:endParaRPr>
          </a:p>
          <a:p>
            <a:pPr marL="457200" lvl="1" indent="0">
              <a:buNone/>
            </a:pPr>
            <a:endParaRPr lang="ru-RU" sz="1600" dirty="0">
              <a:latin typeface="Arial" panose="020B0604020202020204" pitchFamily="34" charset="0"/>
              <a:cs typeface="Arial" panose="020B0604020202020204" pitchFamily="34" charset="0"/>
            </a:endParaRPr>
          </a:p>
          <a:p>
            <a:r>
              <a:rPr lang="ru-RU" sz="1600" dirty="0">
                <a:latin typeface="Arial" panose="020B0604020202020204" pitchFamily="34" charset="0"/>
                <a:cs typeface="Arial" panose="020B0604020202020204" pitchFamily="34" charset="0"/>
              </a:rPr>
              <a:t>Любые изменения объекта отображаются на портале только после публикации объекта</a:t>
            </a:r>
            <a:r>
              <a:rPr lang="ru-RU" sz="1600" dirty="0" smtClean="0">
                <a:latin typeface="Arial" panose="020B0604020202020204" pitchFamily="34" charset="0"/>
                <a:cs typeface="Arial" panose="020B0604020202020204" pitchFamily="34" charset="0"/>
              </a:rPr>
              <a:t>.</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597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390947" y="548680"/>
            <a:ext cx="8393280" cy="718971"/>
          </a:xfrm>
          <a:prstGeom prst="roundRect">
            <a:avLst>
              <a:gd name="adj" fmla="val 2939"/>
            </a:avLst>
          </a:prstGeom>
          <a:solidFill>
            <a:srgbClr val="2A5781"/>
          </a:solid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Arial" panose="020B0604020202020204" pitchFamily="34" charset="0"/>
                <a:cs typeface="Arial" panose="020B0604020202020204" pitchFamily="34" charset="0"/>
              </a:rPr>
              <a:t>Закладка «НПА»</a:t>
            </a:r>
            <a:endParaRPr lang="ru-RU" sz="2400" b="1" dirty="0">
              <a:latin typeface="Arial" panose="020B0604020202020204" pitchFamily="34" charset="0"/>
              <a:cs typeface="Arial" panose="020B0604020202020204" pitchFamily="34" charset="0"/>
            </a:endParaRPr>
          </a:p>
        </p:txBody>
      </p:sp>
      <p:sp>
        <p:nvSpPr>
          <p:cNvPr id="12" name="Номер слайда 1"/>
          <p:cNvSpPr txBox="1">
            <a:spLocks/>
          </p:cNvSpPr>
          <p:nvPr/>
        </p:nvSpPr>
        <p:spPr bwMode="auto">
          <a:xfrm>
            <a:off x="8219673" y="28372"/>
            <a:ext cx="56455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kumimoji="1" sz="20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kumimoji="1" sz="12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9pPr>
          </a:lstStyle>
          <a:p>
            <a:pPr algn="r">
              <a:spcBef>
                <a:spcPct val="0"/>
              </a:spcBef>
              <a:buFontTx/>
              <a:buNone/>
            </a:pPr>
            <a:r>
              <a:rPr kumimoji="0" lang="ru-RU" altLang="ru-RU" sz="2000" dirty="0" smtClean="0">
                <a:solidFill>
                  <a:srgbClr val="404040"/>
                </a:solidFill>
                <a:latin typeface="+mj-lt"/>
              </a:rPr>
              <a:t>13</a:t>
            </a:r>
            <a:endParaRPr kumimoji="0" lang="ru-RU" altLang="ru-RU" sz="2000" dirty="0">
              <a:solidFill>
                <a:srgbClr val="7F7F7F"/>
              </a:solidFill>
              <a:latin typeface="+mj-lt"/>
            </a:endParaRPr>
          </a:p>
        </p:txBody>
      </p:sp>
      <p:pic>
        <p:nvPicPr>
          <p:cNvPr id="13" name="Picture 2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289" y="1821236"/>
            <a:ext cx="5959502" cy="3058166"/>
          </a:xfrm>
          <a:prstGeom prst="rect">
            <a:avLst/>
          </a:prstGeom>
          <a:noFill/>
          <a:ln w="9525" cap="flat" cmpd="sng">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2"/>
          <p:cNvSpPr>
            <a:spLocks noChangeArrowheads="1"/>
          </p:cNvSpPr>
          <p:nvPr/>
        </p:nvSpPr>
        <p:spPr bwMode="auto">
          <a:xfrm>
            <a:off x="6444208" y="2013956"/>
            <a:ext cx="2771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457200" indent="-457200"/>
            <a:r>
              <a:rPr lang="ru-RU" sz="1600" dirty="0">
                <a:latin typeface="Arial" panose="020B0604020202020204" pitchFamily="34" charset="0"/>
                <a:cs typeface="Arial" panose="020B0604020202020204" pitchFamily="34" charset="0"/>
              </a:rPr>
              <a:t>1</a:t>
            </a:r>
            <a:r>
              <a:rPr lang="ru-RU" sz="1600" dirty="0" smtClean="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Для сортировки </a:t>
            </a:r>
            <a:r>
              <a:rPr lang="ru-RU" sz="1600" dirty="0" smtClean="0">
                <a:latin typeface="Arial" panose="020B0604020202020204" pitchFamily="34" charset="0"/>
                <a:cs typeface="Arial" panose="020B0604020202020204" pitchFamily="34" charset="0"/>
              </a:rPr>
              <a:t>по</a:t>
            </a:r>
            <a:endParaRPr lang="en-US" sz="1600" dirty="0" smtClean="0">
              <a:latin typeface="Arial" panose="020B0604020202020204" pitchFamily="34" charset="0"/>
              <a:cs typeface="Arial" panose="020B0604020202020204" pitchFamily="34" charset="0"/>
            </a:endParaRPr>
          </a:p>
          <a:p>
            <a:pPr marL="457200" indent="-457200"/>
            <a:r>
              <a:rPr lang="ru-RU" sz="1600" dirty="0" smtClean="0">
                <a:latin typeface="Arial" panose="020B0604020202020204" pitchFamily="34" charset="0"/>
                <a:cs typeface="Arial" panose="020B0604020202020204" pitchFamily="34" charset="0"/>
              </a:rPr>
              <a:t>столбцу </a:t>
            </a:r>
            <a:r>
              <a:rPr lang="ru-RU" sz="1600" dirty="0">
                <a:latin typeface="Arial" panose="020B0604020202020204" pitchFamily="34" charset="0"/>
                <a:cs typeface="Arial" panose="020B0604020202020204" pitchFamily="34" charset="0"/>
              </a:rPr>
              <a:t>нажмите на </a:t>
            </a:r>
            <a:endParaRPr lang="en-US" sz="1600" dirty="0" smtClean="0">
              <a:latin typeface="Arial" panose="020B0604020202020204" pitchFamily="34" charset="0"/>
              <a:cs typeface="Arial" panose="020B0604020202020204" pitchFamily="34" charset="0"/>
            </a:endParaRPr>
          </a:p>
          <a:p>
            <a:pPr marL="457200" indent="-457200"/>
            <a:r>
              <a:rPr lang="ru-RU" sz="1600" dirty="0" smtClean="0">
                <a:latin typeface="Arial" panose="020B0604020202020204" pitchFamily="34" charset="0"/>
                <a:cs typeface="Arial" panose="020B0604020202020204" pitchFamily="34" charset="0"/>
              </a:rPr>
              <a:t>название </a:t>
            </a:r>
            <a:r>
              <a:rPr lang="ru-RU" sz="1600" dirty="0">
                <a:latin typeface="Arial" panose="020B0604020202020204" pitchFamily="34" charset="0"/>
                <a:cs typeface="Arial" panose="020B0604020202020204" pitchFamily="34" charset="0"/>
              </a:rPr>
              <a:t>этого </a:t>
            </a:r>
            <a:r>
              <a:rPr lang="ru-RU" sz="1600" dirty="0" smtClean="0">
                <a:latin typeface="Arial" panose="020B0604020202020204" pitchFamily="34" charset="0"/>
                <a:cs typeface="Arial" panose="020B0604020202020204" pitchFamily="34" charset="0"/>
              </a:rPr>
              <a:t>столбца </a:t>
            </a:r>
            <a:endParaRPr lang="en-US" sz="1600" dirty="0" smtClean="0">
              <a:latin typeface="Arial" panose="020B0604020202020204" pitchFamily="34" charset="0"/>
              <a:cs typeface="Arial" panose="020B0604020202020204" pitchFamily="34" charset="0"/>
            </a:endParaRPr>
          </a:p>
          <a:p>
            <a:pPr marL="457200" indent="-457200"/>
            <a:r>
              <a:rPr lang="ru-RU" sz="1600" dirty="0" smtClean="0">
                <a:latin typeface="Arial" panose="020B0604020202020204" pitchFamily="34" charset="0"/>
                <a:cs typeface="Arial" panose="020B0604020202020204" pitchFamily="34" charset="0"/>
              </a:rPr>
              <a:t>(</a:t>
            </a:r>
            <a:r>
              <a:rPr lang="ru-RU" sz="1600" i="1" dirty="0">
                <a:latin typeface="Arial" panose="020B0604020202020204" pitchFamily="34" charset="0"/>
                <a:cs typeface="Arial" panose="020B0604020202020204" pitchFamily="34" charset="0"/>
              </a:rPr>
              <a:t>сортировка в</a:t>
            </a:r>
          </a:p>
          <a:p>
            <a:pPr marL="457200" indent="-457200"/>
            <a:r>
              <a:rPr lang="ru-RU" sz="1600" i="1" dirty="0">
                <a:latin typeface="Arial" panose="020B0604020202020204" pitchFamily="34" charset="0"/>
                <a:cs typeface="Arial" panose="020B0604020202020204" pitchFamily="34" charset="0"/>
              </a:rPr>
              <a:t>обратном порядке </a:t>
            </a:r>
            <a:endParaRPr lang="en-US" sz="1600" i="1" dirty="0" smtClean="0">
              <a:latin typeface="Arial" panose="020B0604020202020204" pitchFamily="34" charset="0"/>
              <a:cs typeface="Arial" panose="020B0604020202020204" pitchFamily="34" charset="0"/>
            </a:endParaRPr>
          </a:p>
          <a:p>
            <a:pPr marL="457200" indent="-457200"/>
            <a:r>
              <a:rPr lang="ru-RU" sz="1600" i="1" dirty="0" smtClean="0">
                <a:latin typeface="Arial" panose="020B0604020202020204" pitchFamily="34" charset="0"/>
                <a:cs typeface="Arial" panose="020B0604020202020204" pitchFamily="34" charset="0"/>
              </a:rPr>
              <a:t>осуществляется </a:t>
            </a:r>
            <a:endParaRPr lang="en-US" sz="1600" i="1" dirty="0" smtClean="0">
              <a:latin typeface="Arial" panose="020B0604020202020204" pitchFamily="34" charset="0"/>
              <a:cs typeface="Arial" panose="020B0604020202020204" pitchFamily="34" charset="0"/>
            </a:endParaRPr>
          </a:p>
          <a:p>
            <a:pPr marL="457200" indent="-457200"/>
            <a:r>
              <a:rPr lang="ru-RU" sz="1600" i="1" dirty="0" smtClean="0">
                <a:latin typeface="Arial" panose="020B0604020202020204" pitchFamily="34" charset="0"/>
                <a:cs typeface="Arial" panose="020B0604020202020204" pitchFamily="34" charset="0"/>
              </a:rPr>
              <a:t>повторным </a:t>
            </a:r>
            <a:r>
              <a:rPr lang="ru-RU" sz="1600" i="1" dirty="0">
                <a:latin typeface="Arial" panose="020B0604020202020204" pitchFamily="34" charset="0"/>
                <a:cs typeface="Arial" panose="020B0604020202020204" pitchFamily="34" charset="0"/>
              </a:rPr>
              <a:t>нажатием</a:t>
            </a:r>
            <a:r>
              <a:rPr lang="ru-RU" sz="1600" dirty="0">
                <a:latin typeface="Arial" panose="020B0604020202020204" pitchFamily="34" charset="0"/>
                <a:cs typeface="Arial" panose="020B0604020202020204" pitchFamily="34" charset="0"/>
              </a:rPr>
              <a:t>)</a:t>
            </a:r>
          </a:p>
        </p:txBody>
      </p:sp>
      <p:sp>
        <p:nvSpPr>
          <p:cNvPr id="15" name="AutoShape 27"/>
          <p:cNvSpPr>
            <a:spLocks noChangeArrowheads="1"/>
          </p:cNvSpPr>
          <p:nvPr/>
        </p:nvSpPr>
        <p:spPr bwMode="auto">
          <a:xfrm>
            <a:off x="389698" y="2612853"/>
            <a:ext cx="1304740" cy="152845"/>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6" name="AutoShape 27"/>
          <p:cNvSpPr>
            <a:spLocks noChangeArrowheads="1"/>
          </p:cNvSpPr>
          <p:nvPr/>
        </p:nvSpPr>
        <p:spPr bwMode="auto">
          <a:xfrm>
            <a:off x="1735531" y="2724672"/>
            <a:ext cx="2702039" cy="2016820"/>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7" name="Text Box 14"/>
          <p:cNvSpPr txBox="1">
            <a:spLocks noChangeArrowheads="1"/>
          </p:cNvSpPr>
          <p:nvPr/>
        </p:nvSpPr>
        <p:spPr bwMode="auto">
          <a:xfrm>
            <a:off x="4141966" y="2253284"/>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1</a:t>
            </a:r>
          </a:p>
        </p:txBody>
      </p:sp>
      <p:sp>
        <p:nvSpPr>
          <p:cNvPr id="18" name="Text Box 14"/>
          <p:cNvSpPr txBox="1">
            <a:spLocks noChangeArrowheads="1"/>
          </p:cNvSpPr>
          <p:nvPr/>
        </p:nvSpPr>
        <p:spPr bwMode="auto">
          <a:xfrm>
            <a:off x="4069958" y="3038699"/>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2</a:t>
            </a:r>
          </a:p>
        </p:txBody>
      </p:sp>
      <p:sp>
        <p:nvSpPr>
          <p:cNvPr id="19" name="Rectangle 22"/>
          <p:cNvSpPr>
            <a:spLocks noChangeArrowheads="1"/>
          </p:cNvSpPr>
          <p:nvPr/>
        </p:nvSpPr>
        <p:spPr bwMode="auto">
          <a:xfrm>
            <a:off x="395289" y="5229200"/>
            <a:ext cx="82811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lang="ru-RU" sz="1600" dirty="0">
                <a:latin typeface="Arial" panose="020B0604020202020204" pitchFamily="34" charset="0"/>
                <a:cs typeface="Arial" panose="020B0604020202020204" pitchFamily="34" charset="0"/>
              </a:rPr>
              <a:t>2</a:t>
            </a:r>
            <a:r>
              <a:rPr lang="ru-RU" sz="1600" dirty="0" smtClean="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Для просмотра полного описания </a:t>
            </a:r>
            <a:r>
              <a:rPr lang="ru-RU" sz="1600" dirty="0" smtClean="0">
                <a:latin typeface="Arial" panose="020B0604020202020204" pitchFamily="34" charset="0"/>
                <a:cs typeface="Arial" panose="020B0604020202020204" pitchFamily="34" charset="0"/>
              </a:rPr>
              <a:t>НПА, кликните на </a:t>
            </a:r>
            <a:r>
              <a:rPr lang="ru-RU" sz="1600" dirty="0">
                <a:latin typeface="Arial" panose="020B0604020202020204" pitchFamily="34" charset="0"/>
                <a:cs typeface="Arial" panose="020B0604020202020204" pitchFamily="34" charset="0"/>
              </a:rPr>
              <a:t>его </a:t>
            </a:r>
            <a:r>
              <a:rPr lang="ru-RU" sz="1600" dirty="0" smtClean="0">
                <a:latin typeface="Arial" panose="020B0604020202020204" pitchFamily="34" charset="0"/>
                <a:cs typeface="Arial" panose="020B0604020202020204" pitchFamily="34" charset="0"/>
              </a:rPr>
              <a:t>название в поле </a:t>
            </a:r>
            <a:r>
              <a:rPr lang="ru-RU" sz="1600" b="1" dirty="0" smtClean="0">
                <a:latin typeface="Arial" panose="020B0604020202020204" pitchFamily="34" charset="0"/>
                <a:cs typeface="Arial" panose="020B0604020202020204" pitchFamily="34" charset="0"/>
              </a:rPr>
              <a:t>Нормативный правовой акт</a:t>
            </a:r>
            <a:endParaRPr lang="ru-RU" sz="1600" dirty="0">
              <a:latin typeface="Arial" panose="020B0604020202020204" pitchFamily="34" charset="0"/>
              <a:cs typeface="Arial" panose="020B0604020202020204" pitchFamily="34" charset="0"/>
            </a:endParaRPr>
          </a:p>
        </p:txBody>
      </p:sp>
      <p:sp>
        <p:nvSpPr>
          <p:cNvPr id="20" name="AutoShape 27"/>
          <p:cNvSpPr>
            <a:spLocks noChangeArrowheads="1"/>
          </p:cNvSpPr>
          <p:nvPr/>
        </p:nvSpPr>
        <p:spPr bwMode="auto">
          <a:xfrm>
            <a:off x="1694512" y="2556201"/>
            <a:ext cx="4608661" cy="177846"/>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Tree>
    <p:extLst>
      <p:ext uri="{BB962C8B-B14F-4D97-AF65-F5344CB8AC3E}">
        <p14:creationId xmlns:p14="http://schemas.microsoft.com/office/powerpoint/2010/main" val="258125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390947" y="548680"/>
            <a:ext cx="8393280" cy="718971"/>
          </a:xfrm>
          <a:prstGeom prst="roundRect">
            <a:avLst>
              <a:gd name="adj" fmla="val 2939"/>
            </a:avLst>
          </a:prstGeom>
          <a:solidFill>
            <a:srgbClr val="2A5781"/>
          </a:solid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Arial" panose="020B0604020202020204" pitchFamily="34" charset="0"/>
                <a:cs typeface="Arial" panose="020B0604020202020204" pitchFamily="34" charset="0"/>
              </a:rPr>
              <a:t>Закладка «Рабочие документы»</a:t>
            </a:r>
            <a:endParaRPr lang="ru-RU" sz="2400" b="1" dirty="0">
              <a:latin typeface="Arial" panose="020B0604020202020204" pitchFamily="34" charset="0"/>
              <a:cs typeface="Arial" panose="020B0604020202020204" pitchFamily="34" charset="0"/>
            </a:endParaRPr>
          </a:p>
        </p:txBody>
      </p:sp>
      <p:sp>
        <p:nvSpPr>
          <p:cNvPr id="12" name="Номер слайда 1"/>
          <p:cNvSpPr txBox="1">
            <a:spLocks/>
          </p:cNvSpPr>
          <p:nvPr/>
        </p:nvSpPr>
        <p:spPr bwMode="auto">
          <a:xfrm>
            <a:off x="8219673" y="28372"/>
            <a:ext cx="56455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kumimoji="1" sz="20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kumimoji="1" sz="12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9pPr>
          </a:lstStyle>
          <a:p>
            <a:pPr algn="r">
              <a:spcBef>
                <a:spcPct val="0"/>
              </a:spcBef>
              <a:buFontTx/>
              <a:buNone/>
            </a:pPr>
            <a:r>
              <a:rPr kumimoji="0" lang="ru-RU" altLang="ru-RU" sz="2000" dirty="0" smtClean="0">
                <a:solidFill>
                  <a:srgbClr val="404040"/>
                </a:solidFill>
                <a:latin typeface="+mj-lt"/>
              </a:rPr>
              <a:t>14</a:t>
            </a:r>
            <a:endParaRPr kumimoji="0" lang="ru-RU" altLang="ru-RU" sz="2000" dirty="0">
              <a:solidFill>
                <a:srgbClr val="7F7F7F"/>
              </a:solidFill>
              <a:latin typeface="+mj-lt"/>
            </a:endParaRPr>
          </a:p>
        </p:txBody>
      </p:sp>
      <p:pic>
        <p:nvPicPr>
          <p:cNvPr id="10" name="Picture 2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0947" y="2132856"/>
            <a:ext cx="5907226" cy="3058166"/>
          </a:xfrm>
          <a:prstGeom prst="rect">
            <a:avLst/>
          </a:prstGeom>
          <a:noFill/>
          <a:ln w="9525" cap="flat" cmpd="sng">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a:spLocks noChangeArrowheads="1"/>
          </p:cNvSpPr>
          <p:nvPr/>
        </p:nvSpPr>
        <p:spPr bwMode="auto">
          <a:xfrm>
            <a:off x="6372200" y="2023675"/>
            <a:ext cx="2771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457200" indent="-457200"/>
            <a:r>
              <a:rPr lang="ru-RU" sz="1600" dirty="0">
                <a:latin typeface="Arial" panose="020B0604020202020204" pitchFamily="34" charset="0"/>
                <a:cs typeface="Arial" panose="020B0604020202020204" pitchFamily="34" charset="0"/>
              </a:rPr>
              <a:t>1</a:t>
            </a:r>
            <a:r>
              <a:rPr lang="ru-RU" sz="1600" dirty="0" smtClean="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Для сортировки </a:t>
            </a:r>
            <a:r>
              <a:rPr lang="ru-RU" sz="1600" dirty="0" smtClean="0">
                <a:latin typeface="Arial" panose="020B0604020202020204" pitchFamily="34" charset="0"/>
                <a:cs typeface="Arial" panose="020B0604020202020204" pitchFamily="34" charset="0"/>
              </a:rPr>
              <a:t>по</a:t>
            </a:r>
            <a:endParaRPr lang="en-US" sz="1600" dirty="0" smtClean="0">
              <a:latin typeface="Arial" panose="020B0604020202020204" pitchFamily="34" charset="0"/>
              <a:cs typeface="Arial" panose="020B0604020202020204" pitchFamily="34" charset="0"/>
            </a:endParaRPr>
          </a:p>
          <a:p>
            <a:pPr marL="457200" indent="-457200"/>
            <a:r>
              <a:rPr lang="ru-RU" sz="1600" dirty="0" smtClean="0">
                <a:latin typeface="Arial" panose="020B0604020202020204" pitchFamily="34" charset="0"/>
                <a:cs typeface="Arial" panose="020B0604020202020204" pitchFamily="34" charset="0"/>
              </a:rPr>
              <a:t>столбцу </a:t>
            </a:r>
            <a:r>
              <a:rPr lang="ru-RU" sz="1600" dirty="0">
                <a:latin typeface="Arial" panose="020B0604020202020204" pitchFamily="34" charset="0"/>
                <a:cs typeface="Arial" panose="020B0604020202020204" pitchFamily="34" charset="0"/>
              </a:rPr>
              <a:t>нажмите на </a:t>
            </a:r>
            <a:endParaRPr lang="en-US" sz="1600" dirty="0" smtClean="0">
              <a:latin typeface="Arial" panose="020B0604020202020204" pitchFamily="34" charset="0"/>
              <a:cs typeface="Arial" panose="020B0604020202020204" pitchFamily="34" charset="0"/>
            </a:endParaRPr>
          </a:p>
          <a:p>
            <a:pPr marL="457200" indent="-457200"/>
            <a:r>
              <a:rPr lang="ru-RU" sz="1600" dirty="0" smtClean="0">
                <a:latin typeface="Arial" panose="020B0604020202020204" pitchFamily="34" charset="0"/>
                <a:cs typeface="Arial" panose="020B0604020202020204" pitchFamily="34" charset="0"/>
              </a:rPr>
              <a:t>название </a:t>
            </a:r>
            <a:r>
              <a:rPr lang="ru-RU" sz="1600" dirty="0">
                <a:latin typeface="Arial" panose="020B0604020202020204" pitchFamily="34" charset="0"/>
                <a:cs typeface="Arial" panose="020B0604020202020204" pitchFamily="34" charset="0"/>
              </a:rPr>
              <a:t>этого </a:t>
            </a:r>
            <a:r>
              <a:rPr lang="ru-RU" sz="1600" dirty="0" smtClean="0">
                <a:latin typeface="Arial" panose="020B0604020202020204" pitchFamily="34" charset="0"/>
                <a:cs typeface="Arial" panose="020B0604020202020204" pitchFamily="34" charset="0"/>
              </a:rPr>
              <a:t>столбца </a:t>
            </a:r>
            <a:endParaRPr lang="en-US" sz="1600" dirty="0" smtClean="0">
              <a:latin typeface="Arial" panose="020B0604020202020204" pitchFamily="34" charset="0"/>
              <a:cs typeface="Arial" panose="020B0604020202020204" pitchFamily="34" charset="0"/>
            </a:endParaRPr>
          </a:p>
          <a:p>
            <a:pPr marL="457200" indent="-457200"/>
            <a:r>
              <a:rPr lang="ru-RU" sz="1600" dirty="0" smtClean="0">
                <a:latin typeface="Arial" panose="020B0604020202020204" pitchFamily="34" charset="0"/>
                <a:cs typeface="Arial" panose="020B0604020202020204" pitchFamily="34" charset="0"/>
              </a:rPr>
              <a:t>(</a:t>
            </a:r>
            <a:r>
              <a:rPr lang="ru-RU" sz="1600" i="1" dirty="0">
                <a:latin typeface="Arial" panose="020B0604020202020204" pitchFamily="34" charset="0"/>
                <a:cs typeface="Arial" panose="020B0604020202020204" pitchFamily="34" charset="0"/>
              </a:rPr>
              <a:t>сортировка в</a:t>
            </a:r>
          </a:p>
          <a:p>
            <a:pPr marL="457200" indent="-457200"/>
            <a:r>
              <a:rPr lang="ru-RU" sz="1600" i="1" dirty="0">
                <a:latin typeface="Arial" panose="020B0604020202020204" pitchFamily="34" charset="0"/>
                <a:cs typeface="Arial" panose="020B0604020202020204" pitchFamily="34" charset="0"/>
              </a:rPr>
              <a:t>обратном порядке </a:t>
            </a:r>
            <a:endParaRPr lang="en-US" sz="1600" i="1" dirty="0" smtClean="0">
              <a:latin typeface="Arial" panose="020B0604020202020204" pitchFamily="34" charset="0"/>
              <a:cs typeface="Arial" panose="020B0604020202020204" pitchFamily="34" charset="0"/>
            </a:endParaRPr>
          </a:p>
          <a:p>
            <a:pPr marL="457200" indent="-457200"/>
            <a:r>
              <a:rPr lang="ru-RU" sz="1600" i="1" dirty="0" smtClean="0">
                <a:latin typeface="Arial" panose="020B0604020202020204" pitchFamily="34" charset="0"/>
                <a:cs typeface="Arial" panose="020B0604020202020204" pitchFamily="34" charset="0"/>
              </a:rPr>
              <a:t>осуществляется </a:t>
            </a:r>
            <a:endParaRPr lang="en-US" sz="1600" i="1" dirty="0" smtClean="0">
              <a:latin typeface="Arial" panose="020B0604020202020204" pitchFamily="34" charset="0"/>
              <a:cs typeface="Arial" panose="020B0604020202020204" pitchFamily="34" charset="0"/>
            </a:endParaRPr>
          </a:p>
          <a:p>
            <a:pPr marL="457200" indent="-457200"/>
            <a:r>
              <a:rPr lang="ru-RU" sz="1600" i="1" dirty="0" smtClean="0">
                <a:latin typeface="Arial" panose="020B0604020202020204" pitchFamily="34" charset="0"/>
                <a:cs typeface="Arial" panose="020B0604020202020204" pitchFamily="34" charset="0"/>
              </a:rPr>
              <a:t>повторным </a:t>
            </a:r>
            <a:r>
              <a:rPr lang="ru-RU" sz="1600" i="1" dirty="0">
                <a:latin typeface="Arial" panose="020B0604020202020204" pitchFamily="34" charset="0"/>
                <a:cs typeface="Arial" panose="020B0604020202020204" pitchFamily="34" charset="0"/>
              </a:rPr>
              <a:t>нажатием</a:t>
            </a:r>
            <a:r>
              <a:rPr lang="ru-RU" sz="1600" dirty="0">
                <a:latin typeface="Arial" panose="020B0604020202020204" pitchFamily="34" charset="0"/>
                <a:cs typeface="Arial" panose="020B0604020202020204" pitchFamily="34" charset="0"/>
              </a:rPr>
              <a:t>)</a:t>
            </a:r>
          </a:p>
        </p:txBody>
      </p:sp>
      <p:sp>
        <p:nvSpPr>
          <p:cNvPr id="14" name="AutoShape 27"/>
          <p:cNvSpPr>
            <a:spLocks noChangeArrowheads="1"/>
          </p:cNvSpPr>
          <p:nvPr/>
        </p:nvSpPr>
        <p:spPr bwMode="auto">
          <a:xfrm>
            <a:off x="359218" y="3060131"/>
            <a:ext cx="1304740" cy="152845"/>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5" name="AutoShape 27"/>
          <p:cNvSpPr>
            <a:spLocks noChangeArrowheads="1"/>
          </p:cNvSpPr>
          <p:nvPr/>
        </p:nvSpPr>
        <p:spPr bwMode="auto">
          <a:xfrm>
            <a:off x="1705052" y="3036292"/>
            <a:ext cx="1543232" cy="2016820"/>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6" name="Text Box 14"/>
          <p:cNvSpPr txBox="1">
            <a:spLocks noChangeArrowheads="1"/>
          </p:cNvSpPr>
          <p:nvPr/>
        </p:nvSpPr>
        <p:spPr bwMode="auto">
          <a:xfrm>
            <a:off x="4111486" y="2564904"/>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1</a:t>
            </a:r>
          </a:p>
        </p:txBody>
      </p:sp>
      <p:sp>
        <p:nvSpPr>
          <p:cNvPr id="17" name="Text Box 14"/>
          <p:cNvSpPr txBox="1">
            <a:spLocks noChangeArrowheads="1"/>
          </p:cNvSpPr>
          <p:nvPr/>
        </p:nvSpPr>
        <p:spPr bwMode="auto">
          <a:xfrm>
            <a:off x="3248283" y="3350319"/>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2</a:t>
            </a:r>
          </a:p>
        </p:txBody>
      </p:sp>
      <p:sp>
        <p:nvSpPr>
          <p:cNvPr id="18" name="Rectangle 22"/>
          <p:cNvSpPr>
            <a:spLocks noChangeArrowheads="1"/>
          </p:cNvSpPr>
          <p:nvPr/>
        </p:nvSpPr>
        <p:spPr bwMode="auto">
          <a:xfrm>
            <a:off x="346667" y="5442146"/>
            <a:ext cx="82811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lang="ru-RU" sz="1600" dirty="0">
                <a:latin typeface="Arial" panose="020B0604020202020204" pitchFamily="34" charset="0"/>
                <a:cs typeface="Arial" panose="020B0604020202020204" pitchFamily="34" charset="0"/>
              </a:rPr>
              <a:t>2</a:t>
            </a:r>
            <a:r>
              <a:rPr lang="ru-RU" sz="1600" dirty="0" smtClean="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Для просмотра полного описания </a:t>
            </a:r>
            <a:r>
              <a:rPr lang="ru-RU" sz="1600" dirty="0" smtClean="0">
                <a:latin typeface="Arial" panose="020B0604020202020204" pitchFamily="34" charset="0"/>
                <a:cs typeface="Arial" panose="020B0604020202020204" pitchFamily="34" charset="0"/>
              </a:rPr>
              <a:t>документа, кликните на </a:t>
            </a:r>
            <a:r>
              <a:rPr lang="ru-RU" sz="1600" dirty="0">
                <a:latin typeface="Arial" panose="020B0604020202020204" pitchFamily="34" charset="0"/>
                <a:cs typeface="Arial" panose="020B0604020202020204" pitchFamily="34" charset="0"/>
              </a:rPr>
              <a:t>его </a:t>
            </a:r>
            <a:r>
              <a:rPr lang="ru-RU" sz="1600" dirty="0" smtClean="0">
                <a:latin typeface="Arial" panose="020B0604020202020204" pitchFamily="34" charset="0"/>
                <a:cs typeface="Arial" panose="020B0604020202020204" pitchFamily="34" charset="0"/>
              </a:rPr>
              <a:t>название в поле </a:t>
            </a:r>
            <a:r>
              <a:rPr lang="ru-RU" sz="1600" b="1" dirty="0" smtClean="0">
                <a:latin typeface="Arial" panose="020B0604020202020204" pitchFamily="34" charset="0"/>
                <a:cs typeface="Arial" panose="020B0604020202020204" pitchFamily="34" charset="0"/>
              </a:rPr>
              <a:t>Рабочий документ</a:t>
            </a:r>
            <a:endParaRPr lang="ru-RU" sz="1600" dirty="0">
              <a:latin typeface="Arial" panose="020B0604020202020204" pitchFamily="34" charset="0"/>
              <a:cs typeface="Arial" panose="020B0604020202020204" pitchFamily="34" charset="0"/>
            </a:endParaRPr>
          </a:p>
        </p:txBody>
      </p:sp>
      <p:sp>
        <p:nvSpPr>
          <p:cNvPr id="19" name="AutoShape 27"/>
          <p:cNvSpPr>
            <a:spLocks noChangeArrowheads="1"/>
          </p:cNvSpPr>
          <p:nvPr/>
        </p:nvSpPr>
        <p:spPr bwMode="auto">
          <a:xfrm>
            <a:off x="1664032" y="2867821"/>
            <a:ext cx="4608661" cy="177846"/>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Tree>
    <p:extLst>
      <p:ext uri="{BB962C8B-B14F-4D97-AF65-F5344CB8AC3E}">
        <p14:creationId xmlns:p14="http://schemas.microsoft.com/office/powerpoint/2010/main" val="291304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390947" y="548680"/>
            <a:ext cx="8393280" cy="718971"/>
          </a:xfrm>
          <a:prstGeom prst="roundRect">
            <a:avLst>
              <a:gd name="adj" fmla="val 2939"/>
            </a:avLst>
          </a:prstGeom>
          <a:solidFill>
            <a:srgbClr val="2A5781"/>
          </a:solid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Arial" panose="020B0604020202020204" pitchFamily="34" charset="0"/>
                <a:cs typeface="Arial" panose="020B0604020202020204" pitchFamily="34" charset="0"/>
              </a:rPr>
              <a:t>Раздел «Органы власти»</a:t>
            </a:r>
            <a:endParaRPr lang="ru-RU" sz="2400" b="1" dirty="0">
              <a:latin typeface="Arial" panose="020B0604020202020204" pitchFamily="34" charset="0"/>
              <a:cs typeface="Arial" panose="020B0604020202020204" pitchFamily="34" charset="0"/>
            </a:endParaRPr>
          </a:p>
        </p:txBody>
      </p:sp>
      <p:sp>
        <p:nvSpPr>
          <p:cNvPr id="12" name="Номер слайда 1"/>
          <p:cNvSpPr txBox="1">
            <a:spLocks/>
          </p:cNvSpPr>
          <p:nvPr/>
        </p:nvSpPr>
        <p:spPr bwMode="auto">
          <a:xfrm>
            <a:off x="8219673" y="28372"/>
            <a:ext cx="56455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kumimoji="1" sz="20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kumimoji="1" sz="12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9pPr>
          </a:lstStyle>
          <a:p>
            <a:pPr algn="r">
              <a:spcBef>
                <a:spcPct val="0"/>
              </a:spcBef>
              <a:buFontTx/>
              <a:buNone/>
            </a:pPr>
            <a:r>
              <a:rPr kumimoji="0" lang="ru-RU" altLang="ru-RU" sz="2000" dirty="0" smtClean="0">
                <a:solidFill>
                  <a:srgbClr val="404040"/>
                </a:solidFill>
                <a:latin typeface="+mj-lt"/>
              </a:rPr>
              <a:t>15</a:t>
            </a:r>
            <a:endParaRPr kumimoji="0" lang="ru-RU" altLang="ru-RU" sz="2000" dirty="0">
              <a:solidFill>
                <a:srgbClr val="7F7F7F"/>
              </a:solidFill>
              <a:latin typeface="+mj-lt"/>
            </a:endParaRPr>
          </a:p>
        </p:txBody>
      </p:sp>
      <p:pic>
        <p:nvPicPr>
          <p:cNvPr id="10" name="Picture 2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9348" y="1857452"/>
            <a:ext cx="6000133" cy="3058166"/>
          </a:xfrm>
          <a:prstGeom prst="rect">
            <a:avLst/>
          </a:prstGeom>
          <a:noFill/>
          <a:ln w="9525" cap="flat" cmpd="sng">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9"/>
          <p:cNvSpPr>
            <a:spLocks noChangeArrowheads="1"/>
          </p:cNvSpPr>
          <p:nvPr/>
        </p:nvSpPr>
        <p:spPr bwMode="auto">
          <a:xfrm>
            <a:off x="6588223" y="1766142"/>
            <a:ext cx="21960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12700" indent="-12700"/>
            <a:r>
              <a:rPr lang="ru-RU" sz="1600" dirty="0">
                <a:latin typeface="Arial" panose="020B0604020202020204" pitchFamily="34" charset="0"/>
                <a:cs typeface="Arial" panose="020B0604020202020204" pitchFamily="34" charset="0"/>
              </a:rPr>
              <a:t>1. Группы госорганов</a:t>
            </a:r>
          </a:p>
        </p:txBody>
      </p:sp>
      <p:sp>
        <p:nvSpPr>
          <p:cNvPr id="14" name="Rectangle 10"/>
          <p:cNvSpPr>
            <a:spLocks noChangeArrowheads="1"/>
          </p:cNvSpPr>
          <p:nvPr/>
        </p:nvSpPr>
        <p:spPr bwMode="auto">
          <a:xfrm>
            <a:off x="6588224" y="2276872"/>
            <a:ext cx="241449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12700" indent="-12700"/>
            <a:r>
              <a:rPr lang="ru-RU" sz="1600" dirty="0">
                <a:latin typeface="Arial" panose="020B0604020202020204" pitchFamily="34" charset="0"/>
                <a:cs typeface="Arial" panose="020B0604020202020204" pitchFamily="34" charset="0"/>
              </a:rPr>
              <a:t>2. </a:t>
            </a:r>
            <a:r>
              <a:rPr lang="ru-RU" sz="1600" dirty="0" smtClean="0">
                <a:latin typeface="Arial" panose="020B0604020202020204" pitchFamily="34" charset="0"/>
                <a:cs typeface="Arial" panose="020B0604020202020204" pitchFamily="34" charset="0"/>
              </a:rPr>
              <a:t>Представление госорганов в иерархическом или табличном виде</a:t>
            </a:r>
            <a:endParaRPr lang="ru-RU" sz="1600" dirty="0">
              <a:latin typeface="Arial" panose="020B0604020202020204" pitchFamily="34" charset="0"/>
              <a:cs typeface="Arial" panose="020B0604020202020204" pitchFamily="34" charset="0"/>
            </a:endParaRPr>
          </a:p>
        </p:txBody>
      </p:sp>
      <p:sp>
        <p:nvSpPr>
          <p:cNvPr id="15" name="Rectangle 12"/>
          <p:cNvSpPr>
            <a:spLocks noChangeArrowheads="1"/>
          </p:cNvSpPr>
          <p:nvPr/>
        </p:nvSpPr>
        <p:spPr bwMode="auto">
          <a:xfrm>
            <a:off x="6588224" y="3573016"/>
            <a:ext cx="255577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457200" indent="-457200"/>
            <a:r>
              <a:rPr lang="ru-RU" sz="1600" dirty="0">
                <a:latin typeface="Arial" panose="020B0604020202020204" pitchFamily="34" charset="0"/>
                <a:cs typeface="Arial" panose="020B0604020202020204" pitchFamily="34" charset="0"/>
              </a:rPr>
              <a:t>3</a:t>
            </a:r>
            <a:r>
              <a:rPr lang="ru-RU" sz="1600" dirty="0" smtClean="0">
                <a:latin typeface="Arial" panose="020B0604020202020204" pitchFamily="34" charset="0"/>
                <a:cs typeface="Arial" panose="020B0604020202020204" pitchFamily="34" charset="0"/>
              </a:rPr>
              <a:t>. Сортировка </a:t>
            </a:r>
            <a:endParaRPr lang="en-US" sz="1600" dirty="0" smtClean="0">
              <a:latin typeface="Arial" panose="020B0604020202020204" pitchFamily="34" charset="0"/>
              <a:cs typeface="Arial" panose="020B0604020202020204" pitchFamily="34" charset="0"/>
            </a:endParaRPr>
          </a:p>
          <a:p>
            <a:pPr marL="457200" indent="-457200"/>
            <a:r>
              <a:rPr lang="ru-RU" sz="1600" dirty="0" smtClean="0">
                <a:latin typeface="Arial" panose="020B0604020202020204" pitchFamily="34" charset="0"/>
                <a:cs typeface="Arial" panose="020B0604020202020204" pitchFamily="34" charset="0"/>
              </a:rPr>
              <a:t>столбца по нажатию </a:t>
            </a:r>
            <a:r>
              <a:rPr lang="ru-RU" sz="1600" dirty="0">
                <a:latin typeface="Arial" panose="020B0604020202020204" pitchFamily="34" charset="0"/>
                <a:cs typeface="Arial" panose="020B0604020202020204" pitchFamily="34" charset="0"/>
              </a:rPr>
              <a:t>на </a:t>
            </a:r>
            <a:endParaRPr lang="en-US" sz="1600" dirty="0" smtClean="0">
              <a:latin typeface="Arial" panose="020B0604020202020204" pitchFamily="34" charset="0"/>
              <a:cs typeface="Arial" panose="020B0604020202020204" pitchFamily="34" charset="0"/>
            </a:endParaRPr>
          </a:p>
          <a:p>
            <a:pPr marL="457200" indent="-457200"/>
            <a:r>
              <a:rPr lang="ru-RU" sz="1600" dirty="0" smtClean="0">
                <a:latin typeface="Arial" panose="020B0604020202020204" pitchFamily="34" charset="0"/>
                <a:cs typeface="Arial" panose="020B0604020202020204" pitchFamily="34" charset="0"/>
              </a:rPr>
              <a:t>название </a:t>
            </a:r>
            <a:r>
              <a:rPr lang="ru-RU" sz="1600" dirty="0">
                <a:latin typeface="Arial" panose="020B0604020202020204" pitchFamily="34" charset="0"/>
                <a:cs typeface="Arial" panose="020B0604020202020204" pitchFamily="34" charset="0"/>
              </a:rPr>
              <a:t>этого </a:t>
            </a:r>
            <a:r>
              <a:rPr lang="ru-RU" sz="1600" dirty="0" smtClean="0">
                <a:latin typeface="Arial" panose="020B0604020202020204" pitchFamily="34" charset="0"/>
                <a:cs typeface="Arial" panose="020B0604020202020204" pitchFamily="34" charset="0"/>
              </a:rPr>
              <a:t>столбца </a:t>
            </a:r>
            <a:endParaRPr lang="en-US" sz="1600" dirty="0" smtClean="0">
              <a:latin typeface="Arial" panose="020B0604020202020204" pitchFamily="34" charset="0"/>
              <a:cs typeface="Arial" panose="020B0604020202020204" pitchFamily="34" charset="0"/>
            </a:endParaRPr>
          </a:p>
          <a:p>
            <a:pPr marL="457200" indent="-457200"/>
            <a:r>
              <a:rPr lang="ru-RU" sz="1600" dirty="0" smtClean="0">
                <a:latin typeface="Arial" panose="020B0604020202020204" pitchFamily="34" charset="0"/>
                <a:cs typeface="Arial" panose="020B0604020202020204" pitchFamily="34" charset="0"/>
              </a:rPr>
              <a:t>(</a:t>
            </a:r>
            <a:r>
              <a:rPr lang="ru-RU" sz="1600" i="1" dirty="0">
                <a:latin typeface="Arial" panose="020B0604020202020204" pitchFamily="34" charset="0"/>
                <a:cs typeface="Arial" panose="020B0604020202020204" pitchFamily="34" charset="0"/>
              </a:rPr>
              <a:t>сортировка в</a:t>
            </a:r>
          </a:p>
          <a:p>
            <a:pPr marL="457200" indent="-457200"/>
            <a:r>
              <a:rPr lang="ru-RU" sz="1600" i="1" dirty="0">
                <a:latin typeface="Arial" panose="020B0604020202020204" pitchFamily="34" charset="0"/>
                <a:cs typeface="Arial" panose="020B0604020202020204" pitchFamily="34" charset="0"/>
              </a:rPr>
              <a:t>обратном порядке </a:t>
            </a:r>
            <a:endParaRPr lang="en-US" sz="1600" i="1" dirty="0" smtClean="0">
              <a:latin typeface="Arial" panose="020B0604020202020204" pitchFamily="34" charset="0"/>
              <a:cs typeface="Arial" panose="020B0604020202020204" pitchFamily="34" charset="0"/>
            </a:endParaRPr>
          </a:p>
          <a:p>
            <a:pPr marL="457200" indent="-457200"/>
            <a:r>
              <a:rPr lang="ru-RU" sz="1600" i="1" dirty="0" smtClean="0">
                <a:latin typeface="Arial" panose="020B0604020202020204" pitchFamily="34" charset="0"/>
                <a:cs typeface="Arial" panose="020B0604020202020204" pitchFamily="34" charset="0"/>
              </a:rPr>
              <a:t>осуществляется </a:t>
            </a:r>
            <a:endParaRPr lang="en-US" sz="1600" i="1" dirty="0" smtClean="0">
              <a:latin typeface="Arial" panose="020B0604020202020204" pitchFamily="34" charset="0"/>
              <a:cs typeface="Arial" panose="020B0604020202020204" pitchFamily="34" charset="0"/>
            </a:endParaRPr>
          </a:p>
          <a:p>
            <a:pPr marL="457200" indent="-457200"/>
            <a:r>
              <a:rPr lang="ru-RU" sz="1600" i="1" dirty="0" smtClean="0">
                <a:latin typeface="Arial" panose="020B0604020202020204" pitchFamily="34" charset="0"/>
                <a:cs typeface="Arial" panose="020B0604020202020204" pitchFamily="34" charset="0"/>
              </a:rPr>
              <a:t>повторным </a:t>
            </a:r>
            <a:r>
              <a:rPr lang="ru-RU" sz="1600" i="1" dirty="0">
                <a:latin typeface="Arial" panose="020B0604020202020204" pitchFamily="34" charset="0"/>
                <a:cs typeface="Arial" panose="020B0604020202020204" pitchFamily="34" charset="0"/>
              </a:rPr>
              <a:t>нажатием</a:t>
            </a:r>
            <a:r>
              <a:rPr lang="ru-RU" sz="1600" dirty="0">
                <a:latin typeface="Arial" panose="020B0604020202020204" pitchFamily="34" charset="0"/>
                <a:cs typeface="Arial" panose="020B0604020202020204" pitchFamily="34" charset="0"/>
              </a:rPr>
              <a:t>)</a:t>
            </a:r>
          </a:p>
        </p:txBody>
      </p:sp>
      <p:sp>
        <p:nvSpPr>
          <p:cNvPr id="16" name="AutoShape 27"/>
          <p:cNvSpPr>
            <a:spLocks noChangeArrowheads="1"/>
          </p:cNvSpPr>
          <p:nvPr/>
        </p:nvSpPr>
        <p:spPr bwMode="auto">
          <a:xfrm>
            <a:off x="424072" y="2531496"/>
            <a:ext cx="1233477" cy="792559"/>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7" name="AutoShape 27"/>
          <p:cNvSpPr>
            <a:spLocks noChangeArrowheads="1"/>
          </p:cNvSpPr>
          <p:nvPr/>
        </p:nvSpPr>
        <p:spPr bwMode="auto">
          <a:xfrm>
            <a:off x="2016993" y="2641603"/>
            <a:ext cx="864096" cy="160311"/>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8" name="AutoShape 27"/>
          <p:cNvSpPr>
            <a:spLocks noChangeArrowheads="1"/>
          </p:cNvSpPr>
          <p:nvPr/>
        </p:nvSpPr>
        <p:spPr bwMode="auto">
          <a:xfrm>
            <a:off x="2360090" y="3009580"/>
            <a:ext cx="1673127" cy="1863800"/>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9" name="Text Box 14"/>
          <p:cNvSpPr txBox="1">
            <a:spLocks noChangeArrowheads="1"/>
          </p:cNvSpPr>
          <p:nvPr/>
        </p:nvSpPr>
        <p:spPr bwMode="auto">
          <a:xfrm>
            <a:off x="1247619" y="2927775"/>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1</a:t>
            </a:r>
          </a:p>
        </p:txBody>
      </p:sp>
      <p:sp>
        <p:nvSpPr>
          <p:cNvPr id="20" name="Text Box 14"/>
          <p:cNvSpPr txBox="1">
            <a:spLocks noChangeArrowheads="1"/>
          </p:cNvSpPr>
          <p:nvPr/>
        </p:nvSpPr>
        <p:spPr bwMode="auto">
          <a:xfrm>
            <a:off x="2880196" y="2570859"/>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2</a:t>
            </a:r>
          </a:p>
        </p:txBody>
      </p:sp>
      <p:sp>
        <p:nvSpPr>
          <p:cNvPr id="21" name="Text Box 14"/>
          <p:cNvSpPr txBox="1">
            <a:spLocks noChangeArrowheads="1"/>
          </p:cNvSpPr>
          <p:nvPr/>
        </p:nvSpPr>
        <p:spPr bwMode="auto">
          <a:xfrm>
            <a:off x="5760516" y="2577532"/>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3</a:t>
            </a:r>
          </a:p>
        </p:txBody>
      </p:sp>
      <p:sp>
        <p:nvSpPr>
          <p:cNvPr id="22" name="Rectangle 22"/>
          <p:cNvSpPr>
            <a:spLocks noChangeArrowheads="1"/>
          </p:cNvSpPr>
          <p:nvPr/>
        </p:nvSpPr>
        <p:spPr bwMode="auto">
          <a:xfrm>
            <a:off x="409348" y="5301208"/>
            <a:ext cx="6178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lang="ru-RU" sz="1600" dirty="0" smtClean="0">
                <a:latin typeface="Arial" panose="020B0604020202020204" pitchFamily="34" charset="0"/>
                <a:cs typeface="Arial" panose="020B0604020202020204" pitchFamily="34" charset="0"/>
              </a:rPr>
              <a:t>4. </a:t>
            </a:r>
            <a:r>
              <a:rPr lang="ru-RU" sz="1600" dirty="0">
                <a:latin typeface="Arial" panose="020B0604020202020204" pitchFamily="34" charset="0"/>
                <a:cs typeface="Arial" panose="020B0604020202020204" pitchFamily="34" charset="0"/>
              </a:rPr>
              <a:t>Для просмотра полного описания ГО, </a:t>
            </a:r>
            <a:r>
              <a:rPr lang="ru-RU" sz="1600" dirty="0" smtClean="0">
                <a:latin typeface="Arial" panose="020B0604020202020204" pitchFamily="34" charset="0"/>
                <a:cs typeface="Arial" panose="020B0604020202020204" pitchFamily="34" charset="0"/>
              </a:rPr>
              <a:t>кликните на </a:t>
            </a:r>
            <a:r>
              <a:rPr lang="ru-RU" sz="1600" dirty="0">
                <a:latin typeface="Arial" panose="020B0604020202020204" pitchFamily="34" charset="0"/>
                <a:cs typeface="Arial" panose="020B0604020202020204" pitchFamily="34" charset="0"/>
              </a:rPr>
              <a:t>его </a:t>
            </a:r>
            <a:r>
              <a:rPr lang="ru-RU" sz="1600" dirty="0" smtClean="0">
                <a:latin typeface="Arial" panose="020B0604020202020204" pitchFamily="34" charset="0"/>
                <a:cs typeface="Arial" panose="020B0604020202020204" pitchFamily="34" charset="0"/>
              </a:rPr>
              <a:t>название в поле </a:t>
            </a:r>
            <a:r>
              <a:rPr lang="ru-RU" sz="1600" b="1" dirty="0" smtClean="0">
                <a:latin typeface="Arial" panose="020B0604020202020204" pitchFamily="34" charset="0"/>
                <a:cs typeface="Arial" panose="020B0604020202020204" pitchFamily="34" charset="0"/>
              </a:rPr>
              <a:t>Орган власти</a:t>
            </a:r>
            <a:endParaRPr lang="ru-RU" sz="1600" dirty="0">
              <a:latin typeface="Arial" panose="020B0604020202020204" pitchFamily="34" charset="0"/>
              <a:cs typeface="Arial" panose="020B0604020202020204" pitchFamily="34" charset="0"/>
            </a:endParaRPr>
          </a:p>
        </p:txBody>
      </p:sp>
      <p:sp>
        <p:nvSpPr>
          <p:cNvPr id="23" name="AutoShape 27"/>
          <p:cNvSpPr>
            <a:spLocks noChangeArrowheads="1"/>
          </p:cNvSpPr>
          <p:nvPr/>
        </p:nvSpPr>
        <p:spPr bwMode="auto">
          <a:xfrm>
            <a:off x="1728961" y="2865118"/>
            <a:ext cx="4608661" cy="120153"/>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24" name="Text Box 14"/>
          <p:cNvSpPr txBox="1">
            <a:spLocks noChangeArrowheads="1"/>
          </p:cNvSpPr>
          <p:nvPr/>
        </p:nvSpPr>
        <p:spPr bwMode="auto">
          <a:xfrm>
            <a:off x="3745185" y="3074915"/>
            <a:ext cx="43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a:solidFill>
                  <a:srgbClr val="FF0000"/>
                </a:solidFill>
                <a:latin typeface="Times New Roman" pitchFamily="18" charset="0"/>
                <a:cs typeface="Times New Roman" pitchFamily="18" charset="0"/>
              </a:rPr>
              <a:t>4</a:t>
            </a:r>
          </a:p>
        </p:txBody>
      </p:sp>
    </p:spTree>
    <p:extLst>
      <p:ext uri="{BB962C8B-B14F-4D97-AF65-F5344CB8AC3E}">
        <p14:creationId xmlns:p14="http://schemas.microsoft.com/office/powerpoint/2010/main" val="3187861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390947" y="548680"/>
            <a:ext cx="8393280" cy="718971"/>
          </a:xfrm>
          <a:prstGeom prst="roundRect">
            <a:avLst>
              <a:gd name="adj" fmla="val 2939"/>
            </a:avLst>
          </a:prstGeom>
          <a:solidFill>
            <a:srgbClr val="2A5781"/>
          </a:solid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Arial" panose="020B0604020202020204" pitchFamily="34" charset="0"/>
                <a:cs typeface="Arial" panose="020B0604020202020204" pitchFamily="34" charset="0"/>
              </a:rPr>
              <a:t>Создание нового ОГВ</a:t>
            </a:r>
            <a:endParaRPr lang="ru-RU" sz="2400" b="1" dirty="0">
              <a:latin typeface="Arial" panose="020B0604020202020204" pitchFamily="34" charset="0"/>
              <a:cs typeface="Arial" panose="020B0604020202020204" pitchFamily="34" charset="0"/>
            </a:endParaRPr>
          </a:p>
        </p:txBody>
      </p:sp>
      <p:sp>
        <p:nvSpPr>
          <p:cNvPr id="12" name="Номер слайда 1"/>
          <p:cNvSpPr txBox="1">
            <a:spLocks/>
          </p:cNvSpPr>
          <p:nvPr/>
        </p:nvSpPr>
        <p:spPr bwMode="auto">
          <a:xfrm>
            <a:off x="8219673" y="28371"/>
            <a:ext cx="56455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kumimoji="1" sz="20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kumimoji="1" sz="12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9pPr>
          </a:lstStyle>
          <a:p>
            <a:pPr algn="r">
              <a:spcBef>
                <a:spcPct val="0"/>
              </a:spcBef>
              <a:buFontTx/>
              <a:buNone/>
            </a:pPr>
            <a:r>
              <a:rPr kumimoji="0" lang="ru-RU" altLang="ru-RU" sz="2000" dirty="0" smtClean="0">
                <a:solidFill>
                  <a:srgbClr val="404040"/>
                </a:solidFill>
                <a:latin typeface="+mj-lt"/>
              </a:rPr>
              <a:t>16</a:t>
            </a:r>
            <a:endParaRPr kumimoji="0" lang="ru-RU" altLang="ru-RU" sz="2000" dirty="0">
              <a:solidFill>
                <a:srgbClr val="7F7F7F"/>
              </a:solidFill>
              <a:latin typeface="+mj-lt"/>
            </a:endParaRPr>
          </a:p>
        </p:txBody>
      </p:sp>
      <p:pic>
        <p:nvPicPr>
          <p:cNvPr id="5122" name="Рисунок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47" y="1628800"/>
            <a:ext cx="588010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27"/>
          <p:cNvSpPr>
            <a:spLocks noChangeArrowheads="1"/>
          </p:cNvSpPr>
          <p:nvPr/>
        </p:nvSpPr>
        <p:spPr bwMode="auto">
          <a:xfrm>
            <a:off x="435011" y="2132856"/>
            <a:ext cx="1223367" cy="720080"/>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6" name="AutoShape 27"/>
          <p:cNvSpPr>
            <a:spLocks noChangeArrowheads="1"/>
          </p:cNvSpPr>
          <p:nvPr/>
        </p:nvSpPr>
        <p:spPr bwMode="auto">
          <a:xfrm>
            <a:off x="1764804" y="1988840"/>
            <a:ext cx="4392488" cy="2880320"/>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7" name="TextBox 6"/>
          <p:cNvSpPr txBox="1"/>
          <p:nvPr/>
        </p:nvSpPr>
        <p:spPr>
          <a:xfrm>
            <a:off x="6347556" y="1804879"/>
            <a:ext cx="2592288" cy="830997"/>
          </a:xfrm>
          <a:prstGeom prst="rect">
            <a:avLst/>
          </a:prstGeom>
          <a:noFill/>
        </p:spPr>
        <p:txBody>
          <a:bodyPr wrap="square" rtlCol="0">
            <a:spAutoFit/>
          </a:bodyPr>
          <a:lstStyle/>
          <a:p>
            <a:r>
              <a:rPr lang="ru-RU" sz="1600" dirty="0" smtClean="0">
                <a:latin typeface="Arial" panose="020B0604020202020204" pitchFamily="34" charset="0"/>
                <a:cs typeface="Arial" panose="020B0604020202020204" pitchFamily="34" charset="0"/>
              </a:rPr>
              <a:t>Карточка Органа власти состоит из следующих закладок:</a:t>
            </a:r>
            <a:endParaRPr lang="ru-RU" sz="1600" dirty="0">
              <a:latin typeface="Arial" panose="020B0604020202020204" pitchFamily="34" charset="0"/>
              <a:cs typeface="Arial" panose="020B0604020202020204" pitchFamily="34" charset="0"/>
            </a:endParaRPr>
          </a:p>
        </p:txBody>
      </p:sp>
      <p:sp>
        <p:nvSpPr>
          <p:cNvPr id="8" name="TextBox 7"/>
          <p:cNvSpPr txBox="1"/>
          <p:nvPr/>
        </p:nvSpPr>
        <p:spPr>
          <a:xfrm>
            <a:off x="6347556" y="2736502"/>
            <a:ext cx="2520280" cy="1815882"/>
          </a:xfrm>
          <a:prstGeom prst="rect">
            <a:avLst/>
          </a:prstGeom>
          <a:noFill/>
        </p:spPr>
        <p:txBody>
          <a:bodyPr wrap="square" rtlCol="0">
            <a:spAutoFit/>
          </a:bodyPr>
          <a:lstStyle/>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Основные сведения</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Офисы</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Контакты</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Платежные реквизиты</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Услуги (функции) органа власти</a:t>
            </a:r>
          </a:p>
        </p:txBody>
      </p:sp>
    </p:spTree>
    <p:extLst>
      <p:ext uri="{BB962C8B-B14F-4D97-AF65-F5344CB8AC3E}">
        <p14:creationId xmlns:p14="http://schemas.microsoft.com/office/powerpoint/2010/main" val="1048724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90947" y="548680"/>
            <a:ext cx="8393280" cy="718971"/>
          </a:xfrm>
          <a:prstGeom prst="roundRect">
            <a:avLst>
              <a:gd name="adj" fmla="val 2939"/>
            </a:avLst>
          </a:prstGeom>
          <a:solidFill>
            <a:srgbClr val="2A5781"/>
          </a:solid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Arial" panose="020B0604020202020204" pitchFamily="34" charset="0"/>
                <a:cs typeface="Arial" panose="020B0604020202020204" pitchFamily="34" charset="0"/>
              </a:rPr>
              <a:t>Часто задаваемые вопросы по работе реестра</a:t>
            </a:r>
            <a:endParaRPr lang="ru-RU" sz="2400" b="1" dirty="0">
              <a:latin typeface="Arial" panose="020B0604020202020204" pitchFamily="34" charset="0"/>
              <a:cs typeface="Arial" panose="020B0604020202020204" pitchFamily="34" charset="0"/>
            </a:endParaRPr>
          </a:p>
        </p:txBody>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5675" y="6503497"/>
            <a:ext cx="2667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Рисунок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3933056"/>
            <a:ext cx="2880319" cy="2034512"/>
          </a:xfrm>
          <a:prstGeom prst="rect">
            <a:avLst/>
          </a:prstGeom>
        </p:spPr>
      </p:pic>
      <p:sp>
        <p:nvSpPr>
          <p:cNvPr id="44" name="Овал 43"/>
          <p:cNvSpPr/>
          <p:nvPr/>
        </p:nvSpPr>
        <p:spPr>
          <a:xfrm>
            <a:off x="390947" y="3867852"/>
            <a:ext cx="288032" cy="2835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6"/>
                </a:solidFill>
                <a:latin typeface="Arial" panose="020B0604020202020204" pitchFamily="34" charset="0"/>
                <a:cs typeface="Arial" panose="020B0604020202020204" pitchFamily="34" charset="0"/>
              </a:rPr>
              <a:t>2</a:t>
            </a:r>
            <a:endParaRPr lang="ru-RU" dirty="0">
              <a:solidFill>
                <a:schemeClr val="accent6"/>
              </a:solidFill>
              <a:latin typeface="Arial" panose="020B0604020202020204" pitchFamily="34" charset="0"/>
              <a:cs typeface="Arial" panose="020B0604020202020204" pitchFamily="34" charset="0"/>
            </a:endParaRPr>
          </a:p>
        </p:txBody>
      </p:sp>
      <p:sp>
        <p:nvSpPr>
          <p:cNvPr id="46" name="Скругленная прямоугольная выноска 45"/>
          <p:cNvSpPr/>
          <p:nvPr/>
        </p:nvSpPr>
        <p:spPr>
          <a:xfrm>
            <a:off x="772814" y="4361987"/>
            <a:ext cx="1854970" cy="939221"/>
          </a:xfrm>
          <a:prstGeom prst="wedgeRoundRectCallout">
            <a:avLst>
              <a:gd name="adj1" fmla="val -25940"/>
              <a:gd name="adj2" fmla="val 48948"/>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После ввода </a:t>
            </a: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логина и пароля </a:t>
            </a: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идет переадресация обратно в </a:t>
            </a: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окно авторизации?</a:t>
            </a:r>
            <a:endParaRPr lang="ru-RU" sz="1200" dirty="0">
              <a:solidFill>
                <a:schemeClr val="tx1"/>
              </a:solidFill>
              <a:latin typeface="Arial" panose="020B0604020202020204" pitchFamily="34" charset="0"/>
              <a:cs typeface="Arial" panose="020B0604020202020204" pitchFamily="34" charset="0"/>
            </a:endParaRPr>
          </a:p>
        </p:txBody>
      </p:sp>
      <p:sp>
        <p:nvSpPr>
          <p:cNvPr id="47" name="Скругленная прямоугольная выноска 46"/>
          <p:cNvSpPr/>
          <p:nvPr/>
        </p:nvSpPr>
        <p:spPr>
          <a:xfrm>
            <a:off x="6120170" y="4529624"/>
            <a:ext cx="2196245" cy="1275640"/>
          </a:xfrm>
          <a:prstGeom prst="wedgeRoundRectCallout">
            <a:avLst>
              <a:gd name="adj1" fmla="val 25422"/>
              <a:gd name="adj2" fmla="val 48863"/>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Необходимо почистить временные файлы </a:t>
            </a: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в веб-браузере</a:t>
            </a: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 Для этого используйте сочетание клавиш </a:t>
            </a:r>
            <a:r>
              <a:rPr lang="ru-RU" sz="12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ctrl+shift+del</a:t>
            </a:r>
            <a:endParaRPr lang="ru-RU" sz="1200" dirty="0">
              <a:solidFill>
                <a:schemeClr val="tx1"/>
              </a:solidFill>
              <a:latin typeface="Arial" panose="020B0604020202020204" pitchFamily="34" charset="0"/>
              <a:cs typeface="Arial" panose="020B0604020202020204" pitchFamily="34" charset="0"/>
            </a:endParaRPr>
          </a:p>
        </p:txBody>
      </p:sp>
      <p:pic>
        <p:nvPicPr>
          <p:cNvPr id="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3772" y="6402096"/>
            <a:ext cx="2667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Номер слайда 1"/>
          <p:cNvSpPr txBox="1">
            <a:spLocks/>
          </p:cNvSpPr>
          <p:nvPr/>
        </p:nvSpPr>
        <p:spPr bwMode="auto">
          <a:xfrm>
            <a:off x="8219673" y="28372"/>
            <a:ext cx="56455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kumimoji="1" sz="20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kumimoji="1" sz="12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9pPr>
          </a:lstStyle>
          <a:p>
            <a:pPr algn="r">
              <a:spcBef>
                <a:spcPct val="0"/>
              </a:spcBef>
              <a:buFontTx/>
              <a:buNone/>
            </a:pPr>
            <a:r>
              <a:rPr kumimoji="0" lang="ru-RU" altLang="ru-RU" sz="2000" dirty="0" smtClean="0">
                <a:solidFill>
                  <a:srgbClr val="404040"/>
                </a:solidFill>
                <a:latin typeface="+mj-lt"/>
              </a:rPr>
              <a:t>17</a:t>
            </a:r>
            <a:endParaRPr kumimoji="0" lang="ru-RU" altLang="ru-RU" sz="2000" dirty="0">
              <a:solidFill>
                <a:srgbClr val="7F7F7F"/>
              </a:solidFill>
              <a:latin typeface="+mj-lt"/>
            </a:endParaRPr>
          </a:p>
        </p:txBody>
      </p:sp>
      <p:cxnSp>
        <p:nvCxnSpPr>
          <p:cNvPr id="10" name="Прямая соединительная линия 9"/>
          <p:cNvCxnSpPr/>
          <p:nvPr/>
        </p:nvCxnSpPr>
        <p:spPr>
          <a:xfrm>
            <a:off x="111413" y="3512544"/>
            <a:ext cx="8763437" cy="60472"/>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1" name="Скругленная прямоугольная выноска 10"/>
          <p:cNvSpPr/>
          <p:nvPr/>
        </p:nvSpPr>
        <p:spPr>
          <a:xfrm>
            <a:off x="1270744" y="1864568"/>
            <a:ext cx="2448272" cy="988367"/>
          </a:xfrm>
          <a:prstGeom prst="wedgeRoundRectCallout">
            <a:avLst>
              <a:gd name="adj1" fmla="val -25940"/>
              <a:gd name="adj2" fmla="val 48948"/>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При </a:t>
            </a: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загрузке страницы с Федеральным реестром форма для входа в </a:t>
            </a: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реестр </a:t>
            </a: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не </a:t>
            </a: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отображается.</a:t>
            </a:r>
            <a:endPar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12" name="Скругленная прямоугольная выноска 11"/>
          <p:cNvSpPr/>
          <p:nvPr/>
        </p:nvSpPr>
        <p:spPr>
          <a:xfrm>
            <a:off x="5304606" y="1823442"/>
            <a:ext cx="2808311" cy="1420416"/>
          </a:xfrm>
          <a:prstGeom prst="wedgeRoundRectCallout">
            <a:avLst>
              <a:gd name="adj1" fmla="val 25422"/>
              <a:gd name="adj2" fmla="val 48863"/>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Возможная причина в некорректно веденном </a:t>
            </a:r>
            <a:r>
              <a:rPr lang="en-US" sz="1200" dirty="0">
                <a:solidFill>
                  <a:schemeClr val="tx1"/>
                </a:solidFill>
                <a:latin typeface="Arial" panose="020B0604020202020204" pitchFamily="34" charset="0"/>
                <a:ea typeface="Times New Roman" panose="02020603050405020304" pitchFamily="18" charset="0"/>
                <a:cs typeface="Arial" panose="020B0604020202020204" pitchFamily="34" charset="0"/>
              </a:rPr>
              <a:t>URL </a:t>
            </a: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адресе реестра в адресной строке, или же сервер реестра в данный момент недоступен по каким либо причинам. Следует обратиться к администратору </a:t>
            </a: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реестра</a:t>
            </a:r>
            <a:endPar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13" name="Овал 12"/>
          <p:cNvSpPr/>
          <p:nvPr/>
        </p:nvSpPr>
        <p:spPr>
          <a:xfrm>
            <a:off x="390947" y="1917634"/>
            <a:ext cx="288032" cy="2835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6"/>
                </a:solidFill>
                <a:latin typeface="Arial" panose="020B0604020202020204" pitchFamily="34" charset="0"/>
                <a:cs typeface="Arial" panose="020B0604020202020204" pitchFamily="34" charset="0"/>
              </a:rPr>
              <a:t>1</a:t>
            </a:r>
            <a:endParaRPr lang="ru-RU"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899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90947" y="548680"/>
            <a:ext cx="8393280" cy="718971"/>
          </a:xfrm>
          <a:prstGeom prst="roundRect">
            <a:avLst>
              <a:gd name="adj" fmla="val 2939"/>
            </a:avLst>
          </a:prstGeom>
          <a:solidFill>
            <a:srgbClr val="2A5781"/>
          </a:solid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Arial" panose="020B0604020202020204" pitchFamily="34" charset="0"/>
                <a:cs typeface="Arial" panose="020B0604020202020204" pitchFamily="34" charset="0"/>
              </a:rPr>
              <a:t>Часто задаваемые вопросы по работе реестра</a:t>
            </a:r>
          </a:p>
        </p:txBody>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5675" y="6503497"/>
            <a:ext cx="2667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3772" y="6402096"/>
            <a:ext cx="2667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Номер слайда 1"/>
          <p:cNvSpPr txBox="1">
            <a:spLocks/>
          </p:cNvSpPr>
          <p:nvPr/>
        </p:nvSpPr>
        <p:spPr bwMode="auto">
          <a:xfrm>
            <a:off x="8219673" y="28372"/>
            <a:ext cx="56455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kumimoji="1" sz="20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kumimoji="1" sz="12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9pPr>
          </a:lstStyle>
          <a:p>
            <a:pPr algn="r">
              <a:spcBef>
                <a:spcPct val="0"/>
              </a:spcBef>
              <a:buFontTx/>
              <a:buNone/>
            </a:pPr>
            <a:r>
              <a:rPr kumimoji="0" lang="ru-RU" altLang="ru-RU" sz="2000" dirty="0" smtClean="0">
                <a:solidFill>
                  <a:srgbClr val="404040"/>
                </a:solidFill>
                <a:latin typeface="+mj-lt"/>
              </a:rPr>
              <a:t>18</a:t>
            </a:r>
            <a:endParaRPr kumimoji="0" lang="ru-RU" altLang="ru-RU" sz="2000" dirty="0">
              <a:solidFill>
                <a:srgbClr val="7F7F7F"/>
              </a:solidFill>
              <a:latin typeface="+mj-lt"/>
            </a:endParaRPr>
          </a:p>
        </p:txBody>
      </p:sp>
      <p:sp>
        <p:nvSpPr>
          <p:cNvPr id="11" name="Скругленная прямоугольная выноска 10"/>
          <p:cNvSpPr/>
          <p:nvPr/>
        </p:nvSpPr>
        <p:spPr>
          <a:xfrm>
            <a:off x="1274192" y="1700808"/>
            <a:ext cx="2433712" cy="1276401"/>
          </a:xfrm>
          <a:prstGeom prst="wedgeRoundRectCallout">
            <a:avLst>
              <a:gd name="adj1" fmla="val -25940"/>
              <a:gd name="adj2" fmla="val 48948"/>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После </a:t>
            </a: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ввода логина и пароля и нажатия кнопки «Войти», вход в реестр не осуществляется, возникает ошибка «Некорректный логин или пароль».</a:t>
            </a:r>
          </a:p>
        </p:txBody>
      </p:sp>
      <p:sp>
        <p:nvSpPr>
          <p:cNvPr id="12" name="Скругленная прямоугольная выноска 11"/>
          <p:cNvSpPr/>
          <p:nvPr/>
        </p:nvSpPr>
        <p:spPr>
          <a:xfrm>
            <a:off x="5304606" y="1866600"/>
            <a:ext cx="2915067" cy="1225551"/>
          </a:xfrm>
          <a:prstGeom prst="wedgeRoundRectCallout">
            <a:avLst>
              <a:gd name="adj1" fmla="val 25422"/>
              <a:gd name="adj2" fmla="val 48863"/>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Следует </a:t>
            </a: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проверить раскладку клавиатуры, корректность вводимых данных пользователя, если вход в Подсистему по-прежнему не удается, то нужно обратиться к Администратору реестра.</a:t>
            </a:r>
          </a:p>
        </p:txBody>
      </p:sp>
      <p:sp>
        <p:nvSpPr>
          <p:cNvPr id="13" name="Овал 12"/>
          <p:cNvSpPr/>
          <p:nvPr/>
        </p:nvSpPr>
        <p:spPr>
          <a:xfrm>
            <a:off x="390947" y="1917634"/>
            <a:ext cx="288032" cy="2835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6"/>
                </a:solidFill>
                <a:latin typeface="Arial" panose="020B0604020202020204" pitchFamily="34" charset="0"/>
                <a:cs typeface="Arial" panose="020B0604020202020204" pitchFamily="34" charset="0"/>
              </a:rPr>
              <a:t>3</a:t>
            </a:r>
            <a:endParaRPr lang="ru-RU" dirty="0">
              <a:solidFill>
                <a:schemeClr val="accent6"/>
              </a:solidFill>
              <a:latin typeface="Arial" panose="020B0604020202020204" pitchFamily="34" charset="0"/>
              <a:cs typeface="Arial" panose="020B0604020202020204" pitchFamily="34" charset="0"/>
            </a:endParaRPr>
          </a:p>
        </p:txBody>
      </p:sp>
      <p:sp>
        <p:nvSpPr>
          <p:cNvPr id="17" name="Овал 16"/>
          <p:cNvSpPr/>
          <p:nvPr/>
        </p:nvSpPr>
        <p:spPr>
          <a:xfrm>
            <a:off x="390947" y="4426959"/>
            <a:ext cx="288032" cy="2973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6"/>
                </a:solidFill>
                <a:latin typeface="Arial" panose="020B0604020202020204" pitchFamily="34" charset="0"/>
                <a:cs typeface="Arial" panose="020B0604020202020204" pitchFamily="34" charset="0"/>
              </a:rPr>
              <a:t>4</a:t>
            </a:r>
            <a:endParaRPr lang="ru-RU" dirty="0">
              <a:solidFill>
                <a:schemeClr val="accent6"/>
              </a:solidFill>
              <a:latin typeface="Arial" panose="020B0604020202020204" pitchFamily="34" charset="0"/>
              <a:cs typeface="Arial" panose="020B0604020202020204" pitchFamily="34" charset="0"/>
            </a:endParaRPr>
          </a:p>
        </p:txBody>
      </p:sp>
      <p:sp>
        <p:nvSpPr>
          <p:cNvPr id="18" name="Скругленная прямоугольная выноска 17"/>
          <p:cNvSpPr/>
          <p:nvPr/>
        </p:nvSpPr>
        <p:spPr>
          <a:xfrm>
            <a:off x="1183054" y="4662429"/>
            <a:ext cx="2448272" cy="996306"/>
          </a:xfrm>
          <a:prstGeom prst="wedgeRoundRectCallout">
            <a:avLst>
              <a:gd name="adj1" fmla="val -18046"/>
              <a:gd name="adj2" fmla="val 44965"/>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Реестр завис, перестали срабатывать</a:t>
            </a:r>
            <a:endPar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ct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кнопки, не загружаются </a:t>
            </a: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справочники/закладки.</a:t>
            </a:r>
            <a:endPar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19" name="Скругленная прямоугольная выноска 18"/>
          <p:cNvSpPr/>
          <p:nvPr/>
        </p:nvSpPr>
        <p:spPr>
          <a:xfrm>
            <a:off x="4664541" y="5175416"/>
            <a:ext cx="3888432" cy="987675"/>
          </a:xfrm>
          <a:prstGeom prst="wedgeRoundRectCallout">
            <a:avLst>
              <a:gd name="adj1" fmla="val 43017"/>
              <a:gd name="adj2" fmla="val 16999"/>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Попробуйте </a:t>
            </a: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обновить страницу с реестром в браузере. Также возможно что сервер реестра в данный момент недоступен, в этом случае следует обратиться к Администратору.</a:t>
            </a:r>
          </a:p>
        </p:txBody>
      </p:sp>
      <p:cxnSp>
        <p:nvCxnSpPr>
          <p:cNvPr id="20" name="Прямая соединительная линия 19"/>
          <p:cNvCxnSpPr/>
          <p:nvPr/>
        </p:nvCxnSpPr>
        <p:spPr>
          <a:xfrm>
            <a:off x="111413" y="3717032"/>
            <a:ext cx="8763437" cy="60472"/>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493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90947" y="548680"/>
            <a:ext cx="8393280" cy="718971"/>
          </a:xfrm>
          <a:prstGeom prst="roundRect">
            <a:avLst>
              <a:gd name="adj" fmla="val 2939"/>
            </a:avLst>
          </a:prstGeom>
          <a:solidFill>
            <a:srgbClr val="2A5781"/>
          </a:solid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Arial" panose="020B0604020202020204" pitchFamily="34" charset="0"/>
                <a:cs typeface="Arial" panose="020B0604020202020204" pitchFamily="34" charset="0"/>
              </a:rPr>
              <a:t>Часто задаваемые вопросы по работе реестра</a:t>
            </a:r>
          </a:p>
        </p:txBody>
      </p:sp>
      <p:sp>
        <p:nvSpPr>
          <p:cNvPr id="14" name="Овал 13"/>
          <p:cNvSpPr/>
          <p:nvPr/>
        </p:nvSpPr>
        <p:spPr>
          <a:xfrm>
            <a:off x="390947" y="1700808"/>
            <a:ext cx="288032" cy="2973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6"/>
                </a:solidFill>
                <a:latin typeface="Arial" panose="020B0604020202020204" pitchFamily="34" charset="0"/>
                <a:cs typeface="Arial" panose="020B0604020202020204" pitchFamily="34" charset="0"/>
              </a:rPr>
              <a:t>5</a:t>
            </a:r>
            <a:endParaRPr lang="ru-RU" dirty="0">
              <a:solidFill>
                <a:schemeClr val="accent6"/>
              </a:solidFill>
              <a:latin typeface="Arial" panose="020B0604020202020204" pitchFamily="34" charset="0"/>
              <a:cs typeface="Arial" panose="020B0604020202020204" pitchFamily="34" charset="0"/>
            </a:endParaRPr>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4440" y="5744717"/>
            <a:ext cx="6276553" cy="2637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Скругленный прямоугольник 18"/>
          <p:cNvSpPr/>
          <p:nvPr/>
        </p:nvSpPr>
        <p:spPr>
          <a:xfrm>
            <a:off x="6084168" y="5744717"/>
            <a:ext cx="1336825" cy="26377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кругленная прямоугольная выноска 19"/>
          <p:cNvSpPr/>
          <p:nvPr/>
        </p:nvSpPr>
        <p:spPr>
          <a:xfrm>
            <a:off x="1144440" y="1796347"/>
            <a:ext cx="2629261" cy="877546"/>
          </a:xfrm>
          <a:prstGeom prst="wedgeRoundRectCallout">
            <a:avLst>
              <a:gd name="adj1" fmla="val -17005"/>
              <a:gd name="adj2" fmla="val 49519"/>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Нет возможности начать </a:t>
            </a: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редактировать опубликованную услугу?</a:t>
            </a:r>
          </a:p>
        </p:txBody>
      </p:sp>
      <p:sp>
        <p:nvSpPr>
          <p:cNvPr id="21" name="Скругленная прямоугольная выноска 20"/>
          <p:cNvSpPr/>
          <p:nvPr/>
        </p:nvSpPr>
        <p:spPr>
          <a:xfrm>
            <a:off x="4788024" y="1796347"/>
            <a:ext cx="3231480" cy="1394347"/>
          </a:xfrm>
          <a:prstGeom prst="wedgeRoundRectCallout">
            <a:avLst>
              <a:gd name="adj1" fmla="val 47928"/>
              <a:gd name="adj2" fmla="val 22058"/>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Опубликованную услугу нельзя редактировать, для этого ее нужно сначала «вернуть на доработку». Данное действие может совершить только пользователь с правами редактора</a:t>
            </a: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a:t>
            </a:r>
            <a:endPar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22" name="Скругленная прямоугольная выноска 21"/>
          <p:cNvSpPr/>
          <p:nvPr/>
        </p:nvSpPr>
        <p:spPr>
          <a:xfrm>
            <a:off x="1184340" y="3854323"/>
            <a:ext cx="2629261" cy="877546"/>
          </a:xfrm>
          <a:prstGeom prst="wedgeRoundRectCallout">
            <a:avLst>
              <a:gd name="adj1" fmla="val -19903"/>
              <a:gd name="adj2" fmla="val 47348"/>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Как опубликованную услугу/функцию вернуть на доработку?</a:t>
            </a:r>
          </a:p>
        </p:txBody>
      </p:sp>
      <p:sp>
        <p:nvSpPr>
          <p:cNvPr id="23" name="Скругленная прямоугольная выноска 22"/>
          <p:cNvSpPr/>
          <p:nvPr/>
        </p:nvSpPr>
        <p:spPr>
          <a:xfrm>
            <a:off x="4622357" y="4293096"/>
            <a:ext cx="3038679" cy="984509"/>
          </a:xfrm>
          <a:prstGeom prst="wedgeRoundRectCallout">
            <a:avLst>
              <a:gd name="adj1" fmla="val 43242"/>
              <a:gd name="adj2" fmla="val 28556"/>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Для этого надо войти в карточку услуги/функции и на нижней панели нажать кнопку «Вернуть на доработку</a:t>
            </a: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a:t>
            </a:r>
            <a:endPar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8151" y="6453366"/>
            <a:ext cx="2667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Прямая соединительная линия 24"/>
          <p:cNvCxnSpPr/>
          <p:nvPr/>
        </p:nvCxnSpPr>
        <p:spPr>
          <a:xfrm>
            <a:off x="111411" y="3424978"/>
            <a:ext cx="8763437" cy="60472"/>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6" name="Овал 25"/>
          <p:cNvSpPr/>
          <p:nvPr/>
        </p:nvSpPr>
        <p:spPr>
          <a:xfrm>
            <a:off x="390947" y="3840999"/>
            <a:ext cx="288032" cy="2973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6"/>
                </a:solidFill>
                <a:latin typeface="Arial" panose="020B0604020202020204" pitchFamily="34" charset="0"/>
                <a:cs typeface="Arial" panose="020B0604020202020204" pitchFamily="34" charset="0"/>
              </a:rPr>
              <a:t>6</a:t>
            </a:r>
            <a:endParaRPr lang="ru-RU" dirty="0">
              <a:solidFill>
                <a:schemeClr val="accent6"/>
              </a:solidFill>
              <a:latin typeface="Arial" panose="020B0604020202020204" pitchFamily="34" charset="0"/>
              <a:cs typeface="Arial" panose="020B0604020202020204" pitchFamily="34" charset="0"/>
            </a:endParaRPr>
          </a:p>
        </p:txBody>
      </p:sp>
      <p:sp>
        <p:nvSpPr>
          <p:cNvPr id="27" name="Номер слайда 1"/>
          <p:cNvSpPr txBox="1">
            <a:spLocks/>
          </p:cNvSpPr>
          <p:nvPr/>
        </p:nvSpPr>
        <p:spPr bwMode="auto">
          <a:xfrm>
            <a:off x="8219673" y="28372"/>
            <a:ext cx="56455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kumimoji="1" sz="20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kumimoji="1" sz="12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9pPr>
          </a:lstStyle>
          <a:p>
            <a:pPr algn="r">
              <a:spcBef>
                <a:spcPct val="0"/>
              </a:spcBef>
              <a:buFontTx/>
              <a:buNone/>
            </a:pPr>
            <a:r>
              <a:rPr kumimoji="0" lang="ru-RU" altLang="ru-RU" sz="2000" dirty="0" smtClean="0">
                <a:solidFill>
                  <a:srgbClr val="404040"/>
                </a:solidFill>
                <a:latin typeface="+mj-lt"/>
              </a:rPr>
              <a:t>19</a:t>
            </a:r>
            <a:endParaRPr kumimoji="0" lang="ru-RU" altLang="ru-RU" sz="2000" dirty="0">
              <a:solidFill>
                <a:srgbClr val="7F7F7F"/>
              </a:solidFill>
              <a:latin typeface="+mj-lt"/>
            </a:endParaRPr>
          </a:p>
        </p:txBody>
      </p:sp>
    </p:spTree>
    <p:extLst>
      <p:ext uri="{BB962C8B-B14F-4D97-AF65-F5344CB8AC3E}">
        <p14:creationId xmlns:p14="http://schemas.microsoft.com/office/powerpoint/2010/main" val="162387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266700" indent="-266700">
              <a:lnSpc>
                <a:spcPct val="120000"/>
              </a:lnSpc>
            </a:pPr>
            <a:r>
              <a:rPr lang="ru-RU" sz="1600" b="1" dirty="0">
                <a:latin typeface="Arial" panose="020B0604020202020204" pitchFamily="34" charset="0"/>
                <a:cs typeface="Arial" panose="020B0604020202020204" pitchFamily="34" charset="0"/>
              </a:rPr>
              <a:t>Реестр государственных и муниципальных услуг</a:t>
            </a:r>
            <a:r>
              <a:rPr lang="ru-RU" sz="1600" dirty="0">
                <a:latin typeface="Arial" panose="020B0604020202020204" pitchFamily="34" charset="0"/>
                <a:cs typeface="Arial" panose="020B0604020202020204" pitchFamily="34" charset="0"/>
              </a:rPr>
              <a:t> – это комплекс программного обеспечения, предназначенный для хранения и формирования карточек всех </a:t>
            </a:r>
            <a:r>
              <a:rPr lang="ru-RU" sz="1600" dirty="0" smtClean="0">
                <a:latin typeface="Arial" panose="020B0604020202020204" pitchFamily="34" charset="0"/>
                <a:cs typeface="Arial" panose="020B0604020202020204" pitchFamily="34" charset="0"/>
              </a:rPr>
              <a:t>государственных </a:t>
            </a:r>
            <a:r>
              <a:rPr lang="ru-RU" sz="1600" dirty="0">
                <a:latin typeface="Arial" panose="020B0604020202020204" pitchFamily="34" charset="0"/>
                <a:cs typeface="Arial" panose="020B0604020202020204" pitchFamily="34" charset="0"/>
              </a:rPr>
              <a:t>и муниципальных услуг, предоставляемых государственными и муниципальными органами и учреждениями на территории </a:t>
            </a:r>
            <a:r>
              <a:rPr lang="ru-RU" sz="1600" dirty="0" smtClean="0">
                <a:latin typeface="Arial" panose="020B0604020202020204" pitchFamily="34" charset="0"/>
                <a:cs typeface="Arial" panose="020B0604020202020204" pitchFamily="34" charset="0"/>
              </a:rPr>
              <a:t>Смоленской области.</a:t>
            </a:r>
          </a:p>
          <a:p>
            <a:pPr marL="0" indent="0">
              <a:lnSpc>
                <a:spcPct val="120000"/>
              </a:lnSpc>
              <a:buNone/>
            </a:pPr>
            <a:endParaRPr lang="ru-RU" sz="1600" dirty="0" smtClean="0">
              <a:latin typeface="Arial" panose="020B0604020202020204" pitchFamily="34" charset="0"/>
              <a:cs typeface="Arial" panose="020B0604020202020204" pitchFamily="34" charset="0"/>
            </a:endParaRPr>
          </a:p>
          <a:p>
            <a:pPr marL="228600" indent="-228600"/>
            <a:r>
              <a:rPr lang="ru-RU" sz="1600" dirty="0">
                <a:latin typeface="Arial" charset="0"/>
              </a:rPr>
              <a:t>Реестр имеет </a:t>
            </a:r>
            <a:r>
              <a:rPr lang="ru-RU" sz="1600" b="1" dirty="0">
                <a:latin typeface="Arial" charset="0"/>
              </a:rPr>
              <a:t>следующие </a:t>
            </a:r>
            <a:r>
              <a:rPr lang="ru-RU" sz="1600" b="1" dirty="0" smtClean="0">
                <a:latin typeface="Arial" charset="0"/>
              </a:rPr>
              <a:t>возможности</a:t>
            </a:r>
            <a:r>
              <a:rPr lang="ru-RU" sz="1600" dirty="0" smtClean="0">
                <a:latin typeface="Arial" charset="0"/>
              </a:rPr>
              <a:t>:</a:t>
            </a:r>
            <a:endParaRPr lang="ru-RU" sz="1600" dirty="0">
              <a:latin typeface="Arial" charset="0"/>
            </a:endParaRPr>
          </a:p>
          <a:p>
            <a:pPr marL="180975" indent="0">
              <a:buNone/>
            </a:pPr>
            <a:r>
              <a:rPr lang="ru-RU" sz="1600" dirty="0" smtClean="0">
                <a:latin typeface="Arial" charset="0"/>
              </a:rPr>
              <a:t>- Просмотр </a:t>
            </a:r>
            <a:r>
              <a:rPr lang="ru-RU" sz="1600" dirty="0">
                <a:latin typeface="Arial" charset="0"/>
              </a:rPr>
              <a:t>и формирование описания государственной услуги/функции, органа власти в соответствии с заданной структурой реестра.</a:t>
            </a:r>
          </a:p>
          <a:p>
            <a:pPr marL="180975" indent="0">
              <a:buNone/>
            </a:pPr>
            <a:r>
              <a:rPr lang="ru-RU" sz="1600" dirty="0" smtClean="0">
                <a:latin typeface="Arial" charset="0"/>
              </a:rPr>
              <a:t>- Навигация </a:t>
            </a:r>
            <a:r>
              <a:rPr lang="ru-RU" sz="1600" dirty="0">
                <a:latin typeface="Arial" charset="0"/>
              </a:rPr>
              <a:t>по структурированному перечню государственных услуг/функций, органов власти.</a:t>
            </a:r>
          </a:p>
          <a:p>
            <a:pPr marL="180975" indent="0">
              <a:buNone/>
            </a:pPr>
            <a:r>
              <a:rPr lang="ru-RU" sz="1600" dirty="0" smtClean="0">
                <a:latin typeface="Arial" charset="0"/>
              </a:rPr>
              <a:t>- Поиск </a:t>
            </a:r>
            <a:r>
              <a:rPr lang="ru-RU" sz="1600" dirty="0">
                <a:latin typeface="Arial" charset="0"/>
              </a:rPr>
              <a:t>и фильтрация государственных услуг/функций, органов власти, содержащихся в реестре.</a:t>
            </a:r>
          </a:p>
          <a:p>
            <a:pPr>
              <a:lnSpc>
                <a:spcPct val="120000"/>
              </a:lnSpc>
            </a:pPr>
            <a:endParaRPr lang="ru-RU" sz="1800" dirty="0">
              <a:latin typeface="Arial" panose="020B0604020202020204" pitchFamily="34" charset="0"/>
              <a:cs typeface="Arial" panose="020B0604020202020204" pitchFamily="34" charset="0"/>
            </a:endParaRPr>
          </a:p>
        </p:txBody>
      </p:sp>
      <p:sp>
        <p:nvSpPr>
          <p:cNvPr id="7" name="Скругленный прямоугольник 6"/>
          <p:cNvSpPr/>
          <p:nvPr/>
        </p:nvSpPr>
        <p:spPr>
          <a:xfrm>
            <a:off x="390947" y="548680"/>
            <a:ext cx="8393280" cy="718971"/>
          </a:xfrm>
          <a:prstGeom prst="roundRect">
            <a:avLst>
              <a:gd name="adj" fmla="val 2939"/>
            </a:avLst>
          </a:prstGeom>
          <a:solidFill>
            <a:srgbClr val="2A5781"/>
          </a:solid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Arial" panose="020B0604020202020204" pitchFamily="34" charset="0"/>
                <a:cs typeface="Arial" panose="020B0604020202020204" pitchFamily="34" charset="0"/>
              </a:rPr>
              <a:t>Что такое РГУ</a:t>
            </a:r>
            <a:endParaRPr lang="ru-RU" sz="2400" b="1" dirty="0">
              <a:latin typeface="Arial" panose="020B0604020202020204" pitchFamily="34" charset="0"/>
              <a:cs typeface="Arial" panose="020B0604020202020204" pitchFamily="34" charset="0"/>
            </a:endParaRPr>
          </a:p>
        </p:txBody>
      </p:sp>
      <p:sp>
        <p:nvSpPr>
          <p:cNvPr id="8" name="Номер слайда 1"/>
          <p:cNvSpPr txBox="1">
            <a:spLocks/>
          </p:cNvSpPr>
          <p:nvPr/>
        </p:nvSpPr>
        <p:spPr bwMode="auto">
          <a:xfrm>
            <a:off x="8219673" y="28372"/>
            <a:ext cx="56455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kumimoji="1" sz="20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kumimoji="1" sz="12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9pPr>
          </a:lstStyle>
          <a:p>
            <a:pPr algn="r">
              <a:spcBef>
                <a:spcPct val="0"/>
              </a:spcBef>
              <a:buFontTx/>
              <a:buNone/>
            </a:pPr>
            <a:r>
              <a:rPr kumimoji="0" lang="ru-RU" altLang="ru-RU" sz="2000" dirty="0" smtClean="0">
                <a:solidFill>
                  <a:srgbClr val="404040"/>
                </a:solidFill>
                <a:latin typeface="+mj-lt"/>
              </a:rPr>
              <a:t>2</a:t>
            </a:r>
            <a:endParaRPr kumimoji="0" lang="ru-RU" altLang="ru-RU" sz="2000" dirty="0">
              <a:solidFill>
                <a:srgbClr val="7F7F7F"/>
              </a:solidFill>
              <a:latin typeface="+mj-lt"/>
            </a:endParaRPr>
          </a:p>
        </p:txBody>
      </p:sp>
    </p:spTree>
    <p:extLst>
      <p:ext uri="{BB962C8B-B14F-4D97-AF65-F5344CB8AC3E}">
        <p14:creationId xmlns:p14="http://schemas.microsoft.com/office/powerpoint/2010/main" val="544027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90947" y="548680"/>
            <a:ext cx="8393280" cy="718971"/>
          </a:xfrm>
          <a:prstGeom prst="roundRect">
            <a:avLst>
              <a:gd name="adj" fmla="val 2939"/>
            </a:avLst>
          </a:prstGeom>
          <a:solidFill>
            <a:srgbClr val="2A5781"/>
          </a:solid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Arial" panose="020B0604020202020204" pitchFamily="34" charset="0"/>
                <a:cs typeface="Arial" panose="020B0604020202020204" pitchFamily="34" charset="0"/>
              </a:rPr>
              <a:t>Часто задаваемые вопросы по работе реестра</a:t>
            </a:r>
          </a:p>
        </p:txBody>
      </p:sp>
      <p:sp>
        <p:nvSpPr>
          <p:cNvPr id="14" name="Овал 13"/>
          <p:cNvSpPr/>
          <p:nvPr/>
        </p:nvSpPr>
        <p:spPr>
          <a:xfrm>
            <a:off x="390947" y="1700808"/>
            <a:ext cx="288032" cy="2973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6"/>
                </a:solidFill>
                <a:latin typeface="Arial" panose="020B0604020202020204" pitchFamily="34" charset="0"/>
                <a:cs typeface="Arial" panose="020B0604020202020204" pitchFamily="34" charset="0"/>
              </a:rPr>
              <a:t>7</a:t>
            </a:r>
            <a:endParaRPr lang="ru-RU" dirty="0">
              <a:solidFill>
                <a:schemeClr val="accent6"/>
              </a:solidFill>
              <a:latin typeface="Arial" panose="020B0604020202020204" pitchFamily="34" charset="0"/>
              <a:cs typeface="Arial" panose="020B0604020202020204" pitchFamily="34" charset="0"/>
            </a:endParaRPr>
          </a:p>
        </p:txBody>
      </p:sp>
      <p:cxnSp>
        <p:nvCxnSpPr>
          <p:cNvPr id="18" name="Прямая соединительная линия 17"/>
          <p:cNvCxnSpPr/>
          <p:nvPr/>
        </p:nvCxnSpPr>
        <p:spPr>
          <a:xfrm>
            <a:off x="73226" y="3789040"/>
            <a:ext cx="8763437" cy="60472"/>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9" name="Овал 18"/>
          <p:cNvSpPr/>
          <p:nvPr/>
        </p:nvSpPr>
        <p:spPr>
          <a:xfrm>
            <a:off x="390947" y="4149080"/>
            <a:ext cx="288032" cy="2973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6"/>
                </a:solidFill>
                <a:latin typeface="Arial" panose="020B0604020202020204" pitchFamily="34" charset="0"/>
                <a:cs typeface="Arial" panose="020B0604020202020204" pitchFamily="34" charset="0"/>
              </a:rPr>
              <a:t>8</a:t>
            </a:r>
            <a:endParaRPr lang="ru-RU" dirty="0">
              <a:solidFill>
                <a:schemeClr val="accent6"/>
              </a:solidFill>
              <a:latin typeface="Arial" panose="020B0604020202020204" pitchFamily="34" charset="0"/>
              <a:cs typeface="Arial" panose="020B0604020202020204" pitchFamily="34" charset="0"/>
            </a:endParaRPr>
          </a:p>
        </p:txBody>
      </p:sp>
      <p:sp>
        <p:nvSpPr>
          <p:cNvPr id="20" name="Скругленная прямоугольная выноска 19"/>
          <p:cNvSpPr/>
          <p:nvPr/>
        </p:nvSpPr>
        <p:spPr>
          <a:xfrm>
            <a:off x="4211960" y="4221088"/>
            <a:ext cx="4095576" cy="2088232"/>
          </a:xfrm>
          <a:prstGeom prst="wedgeRoundRectCallout">
            <a:avLst>
              <a:gd name="adj1" fmla="val 45819"/>
              <a:gd name="adj2" fmla="val -20726"/>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Реестр является первичным звеном перевода сведений об услугах/функциях в электронный вид для использования в различных программах, порталах, на информационных терминалах, которые используют данные в соответствии с их классификацией, типизацией, категоризацией. Данные поля позволяют трансформировать информацию в удобном для использования виде, что повышает ее востребованность у </a:t>
            </a: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общества</a:t>
            </a:r>
            <a:endPar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21" name="Скругленная прямоугольная выноска 20"/>
          <p:cNvSpPr/>
          <p:nvPr/>
        </p:nvSpPr>
        <p:spPr>
          <a:xfrm>
            <a:off x="791022" y="4262045"/>
            <a:ext cx="2913232" cy="1072969"/>
          </a:xfrm>
          <a:prstGeom prst="wedgeRoundRectCallout">
            <a:avLst>
              <a:gd name="adj1" fmla="val -16956"/>
              <a:gd name="adj2" fmla="val 46429"/>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Зачем заполнять поля категорий, классификаторов, типов в карточке услуги, если они не указаны в административном регламенте</a:t>
            </a: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a:t>
            </a:r>
            <a:endPar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22" name="Скругленная прямоугольная выноска 21"/>
          <p:cNvSpPr/>
          <p:nvPr/>
        </p:nvSpPr>
        <p:spPr>
          <a:xfrm>
            <a:off x="1187624" y="1797663"/>
            <a:ext cx="3175928" cy="1271297"/>
          </a:xfrm>
          <a:prstGeom prst="wedgeRoundRectCallout">
            <a:avLst>
              <a:gd name="adj1" fmla="val -48675"/>
              <a:gd name="adj2" fmla="val 18001"/>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Нельзя зайти </a:t>
            </a: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в Реестр по своему логину и паролю </a:t>
            </a: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(нет </a:t>
            </a: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логина и пароля для работы в Реестре, но обязанности по ведению электронных услуг есть</a:t>
            </a: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a:t>
            </a:r>
            <a:endPar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23" name="Скругленная прямоугольная выноска 22"/>
          <p:cNvSpPr/>
          <p:nvPr/>
        </p:nvSpPr>
        <p:spPr>
          <a:xfrm>
            <a:off x="5107632" y="2377700"/>
            <a:ext cx="2880320" cy="789562"/>
          </a:xfrm>
          <a:prstGeom prst="wedgeRoundRectCallout">
            <a:avLst>
              <a:gd name="adj1" fmla="val 47886"/>
              <a:gd name="adj2" fmla="val 32598"/>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Для регистрации и получения Логина/Пароля нужно </a:t>
            </a: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обратиться </a:t>
            </a: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к администратору.</a:t>
            </a:r>
            <a:endPar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5675" y="6503497"/>
            <a:ext cx="2667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Номер слайда 1"/>
          <p:cNvSpPr txBox="1">
            <a:spLocks/>
          </p:cNvSpPr>
          <p:nvPr/>
        </p:nvSpPr>
        <p:spPr bwMode="auto">
          <a:xfrm>
            <a:off x="8219673" y="28372"/>
            <a:ext cx="56455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kumimoji="1" sz="20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kumimoji="1" sz="12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9pPr>
          </a:lstStyle>
          <a:p>
            <a:pPr algn="r">
              <a:spcBef>
                <a:spcPct val="0"/>
              </a:spcBef>
              <a:buFontTx/>
              <a:buNone/>
            </a:pPr>
            <a:r>
              <a:rPr kumimoji="0" lang="ru-RU" altLang="ru-RU" sz="2000" dirty="0" smtClean="0">
                <a:solidFill>
                  <a:srgbClr val="404040"/>
                </a:solidFill>
                <a:latin typeface="+mj-lt"/>
              </a:rPr>
              <a:t>20</a:t>
            </a:r>
            <a:endParaRPr kumimoji="0" lang="ru-RU" altLang="ru-RU" sz="2000" dirty="0">
              <a:solidFill>
                <a:srgbClr val="7F7F7F"/>
              </a:solidFill>
              <a:latin typeface="+mj-lt"/>
            </a:endParaRPr>
          </a:p>
        </p:txBody>
      </p:sp>
    </p:spTree>
    <p:extLst>
      <p:ext uri="{BB962C8B-B14F-4D97-AF65-F5344CB8AC3E}">
        <p14:creationId xmlns:p14="http://schemas.microsoft.com/office/powerpoint/2010/main" val="1464173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90947" y="548680"/>
            <a:ext cx="8393280" cy="718971"/>
          </a:xfrm>
          <a:prstGeom prst="roundRect">
            <a:avLst>
              <a:gd name="adj" fmla="val 2939"/>
            </a:avLst>
          </a:prstGeom>
          <a:solidFill>
            <a:srgbClr val="2A5781"/>
          </a:solid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latin typeface="Arial" panose="020B0604020202020204" pitchFamily="34" charset="0"/>
                <a:cs typeface="Arial" panose="020B0604020202020204" pitchFamily="34" charset="0"/>
              </a:rPr>
              <a:t>Часто задаваемые вопросы по работе реестра</a:t>
            </a:r>
          </a:p>
        </p:txBody>
      </p:sp>
      <p:sp>
        <p:nvSpPr>
          <p:cNvPr id="11" name="Овал 10"/>
          <p:cNvSpPr/>
          <p:nvPr/>
        </p:nvSpPr>
        <p:spPr>
          <a:xfrm>
            <a:off x="390947" y="1712615"/>
            <a:ext cx="288032" cy="2973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6"/>
                </a:solidFill>
                <a:latin typeface="Arial" panose="020B0604020202020204" pitchFamily="34" charset="0"/>
                <a:cs typeface="Arial" panose="020B0604020202020204" pitchFamily="34" charset="0"/>
              </a:rPr>
              <a:t>9</a:t>
            </a:r>
            <a:endParaRPr lang="ru-RU" dirty="0">
              <a:solidFill>
                <a:schemeClr val="accent6"/>
              </a:solidFill>
              <a:latin typeface="Arial" panose="020B0604020202020204" pitchFamily="34" charset="0"/>
              <a:cs typeface="Arial" panose="020B0604020202020204" pitchFamily="34" charset="0"/>
            </a:endParaRPr>
          </a:p>
        </p:txBody>
      </p:sp>
      <p:sp>
        <p:nvSpPr>
          <p:cNvPr id="12" name="Скругленная прямоугольная выноска 11"/>
          <p:cNvSpPr/>
          <p:nvPr/>
        </p:nvSpPr>
        <p:spPr>
          <a:xfrm>
            <a:off x="1187624" y="1712615"/>
            <a:ext cx="2232248" cy="911257"/>
          </a:xfrm>
          <a:prstGeom prst="wedgeRoundRectCallout">
            <a:avLst>
              <a:gd name="adj1" fmla="val -18046"/>
              <a:gd name="adj2" fmla="val 44965"/>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Почему услуга </a:t>
            </a: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не </a:t>
            </a: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уходит на согласование/публикацию?</a:t>
            </a:r>
          </a:p>
        </p:txBody>
      </p:sp>
      <p:sp>
        <p:nvSpPr>
          <p:cNvPr id="13" name="Скругленная прямоугольная выноска 12"/>
          <p:cNvSpPr/>
          <p:nvPr/>
        </p:nvSpPr>
        <p:spPr>
          <a:xfrm>
            <a:off x="3936871" y="1861277"/>
            <a:ext cx="4248472" cy="1919369"/>
          </a:xfrm>
          <a:prstGeom prst="wedgeRoundRectCallout">
            <a:avLst>
              <a:gd name="adj1" fmla="val 43017"/>
              <a:gd name="adj2" fmla="val 16999"/>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Для того, чтобы </a:t>
            </a: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услугу отправить на согласование или публикацию, должны быть заполнены </a:t>
            </a: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все </a:t>
            </a: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обязательные поля. Информация </a:t>
            </a: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о незаполненных полях собирается во время сохранения услуги. Форма с полученной информацией находится на нижней панели Реестра и обозначена </a:t>
            </a: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иконкой. </a:t>
            </a:r>
            <a:r>
              <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rPr>
              <a:t>Пользователь имеет возможность ознакомиться с данной информацией в любой </a:t>
            </a:r>
            <a:r>
              <a:rPr lang="ru-RU" sz="1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момент, кликнув по иконке. При каждом сохранении информация в данной форме обновляется.</a:t>
            </a:r>
            <a:endParaRPr lang="ru-RU" sz="12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4051379"/>
            <a:ext cx="5950006" cy="16908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947" y="6031164"/>
            <a:ext cx="8343618" cy="257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Скругленный прямоугольник 15"/>
          <p:cNvSpPr/>
          <p:nvPr/>
        </p:nvSpPr>
        <p:spPr>
          <a:xfrm>
            <a:off x="3262474" y="6031164"/>
            <a:ext cx="204914" cy="2578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7" name="Прямая со стрелкой 16"/>
          <p:cNvCxnSpPr>
            <a:stCxn id="16" idx="0"/>
          </p:cNvCxnSpPr>
          <p:nvPr/>
        </p:nvCxnSpPr>
        <p:spPr>
          <a:xfrm flipV="1">
            <a:off x="3364931" y="5742208"/>
            <a:ext cx="495869" cy="28895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Номер слайда 1"/>
          <p:cNvSpPr txBox="1">
            <a:spLocks/>
          </p:cNvSpPr>
          <p:nvPr/>
        </p:nvSpPr>
        <p:spPr bwMode="auto">
          <a:xfrm>
            <a:off x="8219673" y="28372"/>
            <a:ext cx="56455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kumimoji="1" sz="20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kumimoji="1" sz="12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9pPr>
          </a:lstStyle>
          <a:p>
            <a:pPr algn="r">
              <a:spcBef>
                <a:spcPct val="0"/>
              </a:spcBef>
              <a:buFontTx/>
              <a:buNone/>
            </a:pPr>
            <a:r>
              <a:rPr kumimoji="0" lang="ru-RU" altLang="ru-RU" sz="2000" dirty="0" smtClean="0">
                <a:solidFill>
                  <a:srgbClr val="404040"/>
                </a:solidFill>
                <a:latin typeface="+mj-lt"/>
              </a:rPr>
              <a:t>21</a:t>
            </a:r>
            <a:endParaRPr kumimoji="0" lang="ru-RU" altLang="ru-RU" sz="2000" dirty="0">
              <a:solidFill>
                <a:srgbClr val="7F7F7F"/>
              </a:solidFill>
              <a:latin typeface="+mj-lt"/>
            </a:endParaRPr>
          </a:p>
        </p:txBody>
      </p:sp>
    </p:spTree>
    <p:extLst>
      <p:ext uri="{BB962C8B-B14F-4D97-AF65-F5344CB8AC3E}">
        <p14:creationId xmlns:p14="http://schemas.microsoft.com/office/powerpoint/2010/main" val="1714686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772816"/>
            <a:ext cx="2694126" cy="11049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3900120" y="1664081"/>
            <a:ext cx="4398016" cy="338554"/>
          </a:xfrm>
          <a:prstGeom prst="rect">
            <a:avLst/>
          </a:prstGeom>
          <a:noFill/>
        </p:spPr>
        <p:txBody>
          <a:bodyPr wrap="square" rtlCol="0">
            <a:spAutoFit/>
          </a:bodyPr>
          <a:lstStyle/>
          <a:p>
            <a:r>
              <a:rPr lang="ru-RU" sz="1600" dirty="0" smtClean="0">
                <a:latin typeface="Arial" panose="020B0604020202020204" pitchFamily="34" charset="0"/>
                <a:cs typeface="Arial" panose="020B0604020202020204" pitchFamily="34" charset="0"/>
              </a:rPr>
              <a:t>1. Запуск браузера</a:t>
            </a:r>
            <a:endParaRPr lang="ru-RU" sz="1600" dirty="0">
              <a:latin typeface="Arial" panose="020B0604020202020204" pitchFamily="34" charset="0"/>
              <a:cs typeface="Arial" panose="020B0604020202020204" pitchFamily="34" charset="0"/>
            </a:endParaRPr>
          </a:p>
        </p:txBody>
      </p:sp>
      <p:sp>
        <p:nvSpPr>
          <p:cNvPr id="6" name="Скругленная прямоугольная выноска 5"/>
          <p:cNvSpPr/>
          <p:nvPr/>
        </p:nvSpPr>
        <p:spPr>
          <a:xfrm>
            <a:off x="1403648" y="2420736"/>
            <a:ext cx="1349102" cy="360192"/>
          </a:xfrm>
          <a:prstGeom prst="wedgeRoundRectCallout">
            <a:avLst>
              <a:gd name="adj1" fmla="val -83462"/>
              <a:gd name="adj2" fmla="val -115129"/>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latin typeface="Arial" panose="020B0604020202020204" pitchFamily="34" charset="0"/>
                <a:cs typeface="Arial" panose="020B0604020202020204" pitchFamily="34" charset="0"/>
              </a:rPr>
              <a:t>URL </a:t>
            </a:r>
            <a:r>
              <a:rPr lang="ru-RU" sz="1400" dirty="0" smtClean="0">
                <a:solidFill>
                  <a:srgbClr val="FF0000"/>
                </a:solidFill>
                <a:latin typeface="Arial" panose="020B0604020202020204" pitchFamily="34" charset="0"/>
                <a:cs typeface="Arial" panose="020B0604020202020204" pitchFamily="34" charset="0"/>
              </a:rPr>
              <a:t>реестра</a:t>
            </a:r>
            <a:endParaRPr lang="ru-RU" sz="1400" dirty="0">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3900120" y="1944935"/>
            <a:ext cx="4398016" cy="1107996"/>
          </a:xfrm>
          <a:prstGeom prst="rect">
            <a:avLst/>
          </a:prstGeom>
          <a:noFill/>
        </p:spPr>
        <p:txBody>
          <a:bodyPr wrap="square" rtlCol="0">
            <a:spAutoFit/>
          </a:bodyPr>
          <a:lstStyle/>
          <a:p>
            <a:pPr>
              <a:lnSpc>
                <a:spcPct val="150000"/>
              </a:lnSpc>
            </a:pPr>
            <a:r>
              <a:rPr lang="ru-RU" sz="1600" dirty="0">
                <a:latin typeface="Arial" panose="020B0604020202020204" pitchFamily="34" charset="0"/>
                <a:cs typeface="Arial" panose="020B0604020202020204" pitchFamily="34" charset="0"/>
              </a:rPr>
              <a:t>2</a:t>
            </a:r>
            <a:r>
              <a:rPr lang="ru-RU" sz="1600" dirty="0" smtClean="0">
                <a:latin typeface="Arial" panose="020B0604020202020204" pitchFamily="34" charset="0"/>
                <a:cs typeface="Arial" panose="020B0604020202020204" pitchFamily="34" charset="0"/>
              </a:rPr>
              <a:t>. Ввод адреса реестра </a:t>
            </a:r>
            <a:r>
              <a:rPr lang="en-US" sz="1600" i="1" dirty="0">
                <a:latin typeface="Arial" panose="020B0604020202020204" pitchFamily="34" charset="0"/>
                <a:cs typeface="Arial" panose="020B0604020202020204" pitchFamily="34" charset="0"/>
              </a:rPr>
              <a:t>http://</a:t>
            </a:r>
            <a:r>
              <a:rPr lang="en-US" sz="1600" i="1" dirty="0" smtClean="0">
                <a:latin typeface="Arial" panose="020B0604020202020204" pitchFamily="34" charset="0"/>
                <a:cs typeface="Arial" panose="020B0604020202020204" pitchFamily="34" charset="0"/>
              </a:rPr>
              <a:t>192.168.32.142:8080/RGU_WAR_2</a:t>
            </a:r>
            <a:r>
              <a:rPr lang="ru-RU" sz="1600" i="1" dirty="0" smtClean="0">
                <a:latin typeface="Arial" panose="020B0604020202020204" pitchFamily="34" charset="0"/>
                <a:cs typeface="Arial" panose="020B0604020202020204" pitchFamily="34" charset="0"/>
              </a:rPr>
              <a:t> </a:t>
            </a:r>
          </a:p>
          <a:p>
            <a:endParaRPr lang="ru-RU" dirty="0"/>
          </a:p>
        </p:txBody>
      </p:sp>
      <p:sp>
        <p:nvSpPr>
          <p:cNvPr id="8" name="TextBox 7"/>
          <p:cNvSpPr txBox="1"/>
          <p:nvPr/>
        </p:nvSpPr>
        <p:spPr>
          <a:xfrm>
            <a:off x="3900118" y="2742580"/>
            <a:ext cx="4601831" cy="338554"/>
          </a:xfrm>
          <a:prstGeom prst="rect">
            <a:avLst/>
          </a:prstGeom>
          <a:noFill/>
        </p:spPr>
        <p:txBody>
          <a:bodyPr wrap="square" rtlCol="0">
            <a:spAutoFit/>
          </a:bodyPr>
          <a:lstStyle/>
          <a:p>
            <a:r>
              <a:rPr lang="ru-RU" sz="1600" dirty="0" smtClean="0">
                <a:latin typeface="Arial" panose="020B0604020202020204" pitchFamily="34" charset="0"/>
                <a:cs typeface="Arial" panose="020B0604020202020204" pitchFamily="34" charset="0"/>
              </a:rPr>
              <a:t>3. Вход в реестр (ввод логина и пароля)</a:t>
            </a:r>
            <a:endParaRPr lang="ru-RU" sz="1600" dirty="0">
              <a:latin typeface="Arial" panose="020B0604020202020204" pitchFamily="34" charset="0"/>
              <a:cs typeface="Arial" panose="020B0604020202020204" pitchFamily="34" charset="0"/>
            </a:endParaRPr>
          </a:p>
        </p:txBody>
      </p:sp>
      <p:pic>
        <p:nvPicPr>
          <p:cNvPr id="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31692" y="3228051"/>
            <a:ext cx="2672025" cy="1918539"/>
          </a:xfrm>
          <a:prstGeom prst="rect">
            <a:avLst/>
          </a:prstGeom>
          <a:noFill/>
          <a:ln w="9525" cap="flat" cmpd="sng">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3968" y="4293096"/>
            <a:ext cx="4333999" cy="20527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1" name="Прямая со стрелкой 10"/>
          <p:cNvCxnSpPr>
            <a:stCxn id="4" idx="2"/>
            <a:endCxn id="9" idx="0"/>
          </p:cNvCxnSpPr>
          <p:nvPr/>
        </p:nvCxnSpPr>
        <p:spPr>
          <a:xfrm flipH="1">
            <a:off x="1667705" y="2877812"/>
            <a:ext cx="2886" cy="35023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3007447" y="4725145"/>
            <a:ext cx="1276521" cy="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Скругленная прямоугольная выноска 12"/>
          <p:cNvSpPr/>
          <p:nvPr/>
        </p:nvSpPr>
        <p:spPr>
          <a:xfrm>
            <a:off x="6888871" y="3664268"/>
            <a:ext cx="1902159" cy="360192"/>
          </a:xfrm>
          <a:prstGeom prst="wedgeRoundRectCallout">
            <a:avLst>
              <a:gd name="adj1" fmla="val 5095"/>
              <a:gd name="adj2" fmla="val 136469"/>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FF0000"/>
                </a:solidFill>
                <a:latin typeface="Arial" panose="020B0604020202020204" pitchFamily="34" charset="0"/>
                <a:cs typeface="Arial" panose="020B0604020202020204" pitchFamily="34" charset="0"/>
              </a:rPr>
              <a:t>ФИО пользователя</a:t>
            </a:r>
            <a:endParaRPr lang="ru-RU" sz="1400" dirty="0">
              <a:solidFill>
                <a:srgbClr val="FF0000"/>
              </a:solidFill>
              <a:latin typeface="Arial" panose="020B0604020202020204" pitchFamily="34" charset="0"/>
              <a:cs typeface="Arial" panose="020B0604020202020204" pitchFamily="34" charset="0"/>
            </a:endParaRPr>
          </a:p>
        </p:txBody>
      </p:sp>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75675" y="6453336"/>
            <a:ext cx="2667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Скругленный прямоугольник 15"/>
          <p:cNvSpPr/>
          <p:nvPr/>
        </p:nvSpPr>
        <p:spPr>
          <a:xfrm>
            <a:off x="390947" y="548680"/>
            <a:ext cx="8393280" cy="718971"/>
          </a:xfrm>
          <a:prstGeom prst="roundRect">
            <a:avLst>
              <a:gd name="adj" fmla="val 2939"/>
            </a:avLst>
          </a:prstGeom>
          <a:solidFill>
            <a:srgbClr val="2A5781"/>
          </a:solid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Arial" panose="020B0604020202020204" pitchFamily="34" charset="0"/>
                <a:cs typeface="Arial" panose="020B0604020202020204" pitchFamily="34" charset="0"/>
              </a:rPr>
              <a:t>Начало работы Реестром</a:t>
            </a:r>
            <a:endParaRPr lang="ru-RU" sz="2400" b="1" dirty="0">
              <a:latin typeface="Arial" panose="020B0604020202020204" pitchFamily="34" charset="0"/>
              <a:cs typeface="Arial" panose="020B0604020202020204" pitchFamily="34" charset="0"/>
            </a:endParaRPr>
          </a:p>
        </p:txBody>
      </p:sp>
      <p:sp>
        <p:nvSpPr>
          <p:cNvPr id="18" name="Номер слайда 1"/>
          <p:cNvSpPr txBox="1">
            <a:spLocks/>
          </p:cNvSpPr>
          <p:nvPr/>
        </p:nvSpPr>
        <p:spPr bwMode="auto">
          <a:xfrm>
            <a:off x="8219673" y="28372"/>
            <a:ext cx="56455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kumimoji="1" sz="20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kumimoji="1" sz="12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9pPr>
          </a:lstStyle>
          <a:p>
            <a:pPr algn="r">
              <a:spcBef>
                <a:spcPct val="0"/>
              </a:spcBef>
              <a:buFontTx/>
              <a:buNone/>
            </a:pPr>
            <a:r>
              <a:rPr kumimoji="0" lang="ru-RU" altLang="ru-RU" sz="2000" dirty="0" smtClean="0">
                <a:solidFill>
                  <a:srgbClr val="404040"/>
                </a:solidFill>
                <a:latin typeface="+mj-lt"/>
              </a:rPr>
              <a:t>3</a:t>
            </a:r>
            <a:endParaRPr kumimoji="0" lang="ru-RU" altLang="ru-RU" sz="2000" dirty="0">
              <a:solidFill>
                <a:srgbClr val="7F7F7F"/>
              </a:solidFill>
              <a:latin typeface="+mj-lt"/>
            </a:endParaRPr>
          </a:p>
        </p:txBody>
      </p:sp>
      <p:sp>
        <p:nvSpPr>
          <p:cNvPr id="17" name="Text Box 15"/>
          <p:cNvSpPr txBox="1">
            <a:spLocks noChangeArrowheads="1"/>
          </p:cNvSpPr>
          <p:nvPr/>
        </p:nvSpPr>
        <p:spPr bwMode="auto">
          <a:xfrm>
            <a:off x="3017654" y="1850056"/>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2</a:t>
            </a:r>
          </a:p>
        </p:txBody>
      </p:sp>
      <p:sp>
        <p:nvSpPr>
          <p:cNvPr id="19" name="Text Box 15"/>
          <p:cNvSpPr txBox="1">
            <a:spLocks noChangeArrowheads="1"/>
          </p:cNvSpPr>
          <p:nvPr/>
        </p:nvSpPr>
        <p:spPr bwMode="auto">
          <a:xfrm>
            <a:off x="1790563" y="137031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smtClean="0">
                <a:solidFill>
                  <a:srgbClr val="FF0000"/>
                </a:solidFill>
                <a:latin typeface="Times New Roman" pitchFamily="18" charset="0"/>
                <a:cs typeface="Times New Roman" pitchFamily="18" charset="0"/>
              </a:rPr>
              <a:t>1</a:t>
            </a:r>
            <a:endParaRPr lang="ru-RU" sz="1800" b="1" i="1" dirty="0">
              <a:solidFill>
                <a:srgbClr val="FF0000"/>
              </a:solidFill>
              <a:latin typeface="Times New Roman" pitchFamily="18" charset="0"/>
              <a:cs typeface="Times New Roman" pitchFamily="18" charset="0"/>
            </a:endParaRPr>
          </a:p>
        </p:txBody>
      </p:sp>
      <p:sp>
        <p:nvSpPr>
          <p:cNvPr id="20" name="Text Box 15"/>
          <p:cNvSpPr txBox="1">
            <a:spLocks noChangeArrowheads="1"/>
          </p:cNvSpPr>
          <p:nvPr/>
        </p:nvSpPr>
        <p:spPr bwMode="auto">
          <a:xfrm>
            <a:off x="3131839" y="381454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smtClean="0">
                <a:solidFill>
                  <a:srgbClr val="FF0000"/>
                </a:solidFill>
                <a:latin typeface="Times New Roman" pitchFamily="18" charset="0"/>
                <a:cs typeface="Times New Roman" pitchFamily="18" charset="0"/>
              </a:rPr>
              <a:t>3</a:t>
            </a:r>
            <a:endParaRPr lang="ru-RU" sz="18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58179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Скругленный прямоугольник 16"/>
          <p:cNvSpPr/>
          <p:nvPr/>
        </p:nvSpPr>
        <p:spPr>
          <a:xfrm>
            <a:off x="390947" y="548680"/>
            <a:ext cx="8393280" cy="718971"/>
          </a:xfrm>
          <a:prstGeom prst="roundRect">
            <a:avLst>
              <a:gd name="adj" fmla="val 2939"/>
            </a:avLst>
          </a:prstGeom>
          <a:solidFill>
            <a:srgbClr val="2A5781"/>
          </a:solid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Arial" panose="020B0604020202020204" pitchFamily="34" charset="0"/>
                <a:cs typeface="Arial" panose="020B0604020202020204" pitchFamily="34" charset="0"/>
              </a:rPr>
              <a:t>Интерфейс РГУ</a:t>
            </a:r>
            <a:endParaRPr lang="ru-RU" sz="2400" b="1" dirty="0">
              <a:latin typeface="Arial" panose="020B0604020202020204" pitchFamily="34" charset="0"/>
              <a:cs typeface="Arial" panose="020B0604020202020204" pitchFamily="34" charset="0"/>
            </a:endParaRPr>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947" y="1891103"/>
            <a:ext cx="5808848" cy="27515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TextBox 18"/>
          <p:cNvSpPr txBox="1"/>
          <p:nvPr/>
        </p:nvSpPr>
        <p:spPr>
          <a:xfrm>
            <a:off x="6265294" y="1877563"/>
            <a:ext cx="2699194" cy="2585323"/>
          </a:xfrm>
          <a:prstGeom prst="rect">
            <a:avLst/>
          </a:prstGeom>
          <a:noFill/>
        </p:spPr>
        <p:txBody>
          <a:bodyPr wrap="square" rtlCol="0">
            <a:spAutoFit/>
          </a:bodyPr>
          <a:lstStyle/>
          <a:p>
            <a:pPr marL="342900" indent="-342900">
              <a:buFont typeface="+mj-lt"/>
              <a:buAutoNum type="arabicPeriod"/>
            </a:pPr>
            <a:r>
              <a:rPr lang="ru-RU" sz="1600" dirty="0" smtClean="0">
                <a:latin typeface="Arial" panose="020B0604020202020204" pitchFamily="34" charset="0"/>
                <a:cs typeface="Arial" panose="020B0604020202020204" pitchFamily="34" charset="0"/>
              </a:rPr>
              <a:t>Разделы реестра</a:t>
            </a:r>
          </a:p>
          <a:p>
            <a:pPr marL="342900" indent="-342900">
              <a:buFont typeface="+mj-lt"/>
              <a:buAutoNum type="arabicPeriod"/>
            </a:pPr>
            <a:r>
              <a:rPr lang="ru-RU" sz="1600" dirty="0" smtClean="0">
                <a:latin typeface="Arial" panose="020B0604020202020204" pitchFamily="34" charset="0"/>
                <a:cs typeface="Arial" panose="020B0604020202020204" pitchFamily="34" charset="0"/>
              </a:rPr>
              <a:t>Панель управления</a:t>
            </a:r>
          </a:p>
          <a:p>
            <a:pPr marL="342900" indent="-342900">
              <a:buFont typeface="+mj-lt"/>
              <a:buAutoNum type="arabicPeriod"/>
            </a:pPr>
            <a:r>
              <a:rPr lang="ru-RU" sz="1600" dirty="0" smtClean="0">
                <a:latin typeface="Arial" panose="020B0604020202020204" pitchFamily="34" charset="0"/>
                <a:cs typeface="Arial" panose="020B0604020202020204" pitchFamily="34" charset="0"/>
              </a:rPr>
              <a:t>ФИО пользователя</a:t>
            </a:r>
          </a:p>
          <a:p>
            <a:pPr marL="342900" indent="-342900">
              <a:buFont typeface="+mj-lt"/>
              <a:buAutoNum type="arabicPeriod"/>
            </a:pPr>
            <a:r>
              <a:rPr lang="ru-RU" sz="1600" dirty="0" smtClean="0">
                <a:latin typeface="Arial" panose="020B0604020202020204" pitchFamily="34" charset="0"/>
                <a:cs typeface="Arial" panose="020B0604020202020204" pitchFamily="34" charset="0"/>
              </a:rPr>
              <a:t>Панель дополнительных функций</a:t>
            </a:r>
          </a:p>
          <a:p>
            <a:pPr marL="342900" indent="-342900">
              <a:buFont typeface="+mj-lt"/>
              <a:buAutoNum type="arabicPeriod"/>
            </a:pPr>
            <a:r>
              <a:rPr lang="ru-RU" sz="1600" dirty="0" smtClean="0">
                <a:latin typeface="Arial" panose="020B0604020202020204" pitchFamily="34" charset="0"/>
                <a:cs typeface="Arial" panose="020B0604020202020204" pitchFamily="34" charset="0"/>
              </a:rPr>
              <a:t>Поиск по наименованию и расширенный поиск</a:t>
            </a:r>
          </a:p>
          <a:p>
            <a:pPr marL="342900" indent="-342900">
              <a:buFont typeface="+mj-lt"/>
              <a:buAutoNum type="arabicPeriod"/>
            </a:pPr>
            <a:endParaRPr lang="ru-RU" dirty="0"/>
          </a:p>
        </p:txBody>
      </p:sp>
      <p:sp>
        <p:nvSpPr>
          <p:cNvPr id="20" name="Скругленный прямоугольник 19"/>
          <p:cNvSpPr/>
          <p:nvPr/>
        </p:nvSpPr>
        <p:spPr>
          <a:xfrm>
            <a:off x="390948" y="2088789"/>
            <a:ext cx="1308134" cy="22627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кругленный прямоугольник 20"/>
          <p:cNvSpPr/>
          <p:nvPr/>
        </p:nvSpPr>
        <p:spPr>
          <a:xfrm>
            <a:off x="1627073" y="1877564"/>
            <a:ext cx="2952328" cy="1846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кругленный прямоугольник 21"/>
          <p:cNvSpPr/>
          <p:nvPr/>
        </p:nvSpPr>
        <p:spPr>
          <a:xfrm>
            <a:off x="4792499" y="1877563"/>
            <a:ext cx="506982" cy="18460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кругленный прямоугольник 22"/>
          <p:cNvSpPr/>
          <p:nvPr/>
        </p:nvSpPr>
        <p:spPr>
          <a:xfrm>
            <a:off x="5313281" y="1884985"/>
            <a:ext cx="886513" cy="1771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 Box 15"/>
          <p:cNvSpPr txBox="1">
            <a:spLocks noChangeArrowheads="1"/>
          </p:cNvSpPr>
          <p:nvPr/>
        </p:nvSpPr>
        <p:spPr bwMode="auto">
          <a:xfrm>
            <a:off x="177824" y="2316739"/>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1</a:t>
            </a:r>
          </a:p>
        </p:txBody>
      </p:sp>
      <p:sp>
        <p:nvSpPr>
          <p:cNvPr id="25" name="Text Box 15"/>
          <p:cNvSpPr txBox="1">
            <a:spLocks noChangeArrowheads="1"/>
          </p:cNvSpPr>
          <p:nvPr/>
        </p:nvSpPr>
        <p:spPr bwMode="auto">
          <a:xfrm>
            <a:off x="2525733" y="196935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2</a:t>
            </a:r>
          </a:p>
        </p:txBody>
      </p:sp>
      <p:sp>
        <p:nvSpPr>
          <p:cNvPr id="26" name="Text Box 15"/>
          <p:cNvSpPr txBox="1">
            <a:spLocks noChangeArrowheads="1"/>
          </p:cNvSpPr>
          <p:nvPr/>
        </p:nvSpPr>
        <p:spPr bwMode="auto">
          <a:xfrm>
            <a:off x="4901527" y="1985472"/>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3</a:t>
            </a:r>
          </a:p>
        </p:txBody>
      </p:sp>
      <p:sp>
        <p:nvSpPr>
          <p:cNvPr id="27" name="Text Box 15"/>
          <p:cNvSpPr txBox="1">
            <a:spLocks noChangeArrowheads="1"/>
          </p:cNvSpPr>
          <p:nvPr/>
        </p:nvSpPr>
        <p:spPr bwMode="auto">
          <a:xfrm>
            <a:off x="5612074" y="1969349"/>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4</a:t>
            </a:r>
          </a:p>
        </p:txBody>
      </p:sp>
      <p:sp>
        <p:nvSpPr>
          <p:cNvPr id="28" name="Скругленный прямоугольник 27"/>
          <p:cNvSpPr/>
          <p:nvPr/>
        </p:nvSpPr>
        <p:spPr>
          <a:xfrm>
            <a:off x="1728712" y="2683452"/>
            <a:ext cx="4471082" cy="18407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 Box 15"/>
          <p:cNvSpPr txBox="1">
            <a:spLocks noChangeArrowheads="1"/>
          </p:cNvSpPr>
          <p:nvPr/>
        </p:nvSpPr>
        <p:spPr bwMode="auto">
          <a:xfrm>
            <a:off x="3820147" y="3603846"/>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6</a:t>
            </a:r>
          </a:p>
        </p:txBody>
      </p:sp>
      <p:sp>
        <p:nvSpPr>
          <p:cNvPr id="30" name="Скругленный прямоугольник 29"/>
          <p:cNvSpPr/>
          <p:nvPr/>
        </p:nvSpPr>
        <p:spPr>
          <a:xfrm>
            <a:off x="5612074" y="4515334"/>
            <a:ext cx="587720" cy="1273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 Box 15"/>
          <p:cNvSpPr txBox="1">
            <a:spLocks noChangeArrowheads="1"/>
          </p:cNvSpPr>
          <p:nvPr/>
        </p:nvSpPr>
        <p:spPr bwMode="auto">
          <a:xfrm>
            <a:off x="6199794" y="4395641"/>
            <a:ext cx="288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7</a:t>
            </a:r>
          </a:p>
        </p:txBody>
      </p:sp>
      <p:sp>
        <p:nvSpPr>
          <p:cNvPr id="32" name="TextBox 31"/>
          <p:cNvSpPr txBox="1"/>
          <p:nvPr/>
        </p:nvSpPr>
        <p:spPr>
          <a:xfrm>
            <a:off x="395537" y="4869160"/>
            <a:ext cx="8496944" cy="584775"/>
          </a:xfrm>
          <a:prstGeom prst="rect">
            <a:avLst/>
          </a:prstGeom>
          <a:noFill/>
        </p:spPr>
        <p:txBody>
          <a:bodyPr wrap="square" rtlCol="0">
            <a:spAutoFit/>
          </a:bodyPr>
          <a:lstStyle/>
          <a:p>
            <a:r>
              <a:rPr lang="ru-RU" sz="1600" dirty="0" smtClean="0">
                <a:latin typeface="Arial" panose="020B0604020202020204" pitchFamily="34" charset="0"/>
                <a:cs typeface="Arial" panose="020B0604020202020204" pitchFamily="34" charset="0"/>
              </a:rPr>
              <a:t>6. </a:t>
            </a:r>
            <a:r>
              <a:rPr lang="ru-RU" sz="1600" dirty="0">
                <a:latin typeface="Arial" panose="020B0604020202020204" pitchFamily="34" charset="0"/>
                <a:cs typeface="Arial" panose="020B0604020202020204" pitchFamily="34" charset="0"/>
              </a:rPr>
              <a:t>Список объектов реестра в зависимости от выбранного </a:t>
            </a:r>
            <a:r>
              <a:rPr lang="ru-RU" sz="1600" dirty="0" smtClean="0">
                <a:latin typeface="Arial" panose="020B0604020202020204" pitchFamily="34" charset="0"/>
                <a:cs typeface="Arial" panose="020B0604020202020204" pitchFamily="34" charset="0"/>
              </a:rPr>
              <a:t>раздела с возможностью сортировки по столбцам</a:t>
            </a:r>
            <a:endParaRPr lang="ru-RU" sz="1600" dirty="0">
              <a:latin typeface="Arial" panose="020B0604020202020204" pitchFamily="34" charset="0"/>
              <a:cs typeface="Arial" panose="020B0604020202020204" pitchFamily="34" charset="0"/>
            </a:endParaRPr>
          </a:p>
        </p:txBody>
      </p:sp>
      <p:sp>
        <p:nvSpPr>
          <p:cNvPr id="33" name="Скругленный прямоугольник 32"/>
          <p:cNvSpPr/>
          <p:nvPr/>
        </p:nvSpPr>
        <p:spPr>
          <a:xfrm>
            <a:off x="1736369" y="2498848"/>
            <a:ext cx="4427208" cy="1846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Text Box 15"/>
          <p:cNvSpPr txBox="1">
            <a:spLocks noChangeArrowheads="1"/>
          </p:cNvSpPr>
          <p:nvPr/>
        </p:nvSpPr>
        <p:spPr bwMode="auto">
          <a:xfrm>
            <a:off x="3138348" y="219081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5</a:t>
            </a:r>
          </a:p>
        </p:txBody>
      </p:sp>
      <p:sp>
        <p:nvSpPr>
          <p:cNvPr id="35" name="TextBox 34"/>
          <p:cNvSpPr txBox="1"/>
          <p:nvPr/>
        </p:nvSpPr>
        <p:spPr>
          <a:xfrm>
            <a:off x="395535" y="5460632"/>
            <a:ext cx="3203441" cy="338554"/>
          </a:xfrm>
          <a:prstGeom prst="rect">
            <a:avLst/>
          </a:prstGeom>
          <a:noFill/>
        </p:spPr>
        <p:txBody>
          <a:bodyPr wrap="none" rtlCol="0">
            <a:spAutoFit/>
          </a:bodyPr>
          <a:lstStyle/>
          <a:p>
            <a:r>
              <a:rPr lang="ru-RU" sz="1600" dirty="0">
                <a:latin typeface="Arial" panose="020B0604020202020204" pitchFamily="34" charset="0"/>
                <a:cs typeface="Arial" panose="020B0604020202020204" pitchFamily="34" charset="0"/>
              </a:rPr>
              <a:t>7</a:t>
            </a:r>
            <a:r>
              <a:rPr lang="ru-RU" sz="1600" dirty="0" smtClean="0">
                <a:latin typeface="Arial" panose="020B0604020202020204" pitchFamily="34" charset="0"/>
                <a:cs typeface="Arial" panose="020B0604020202020204" pitchFamily="34" charset="0"/>
              </a:rPr>
              <a:t>. Количество записей в списке</a:t>
            </a:r>
            <a:endParaRPr lang="ru-RU" sz="1600" dirty="0">
              <a:latin typeface="Arial" panose="020B0604020202020204" pitchFamily="34" charset="0"/>
              <a:cs typeface="Arial" panose="020B0604020202020204" pitchFamily="34" charset="0"/>
            </a:endParaRPr>
          </a:p>
        </p:txBody>
      </p:sp>
      <p:pic>
        <p:nvPicPr>
          <p:cNvPr id="3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0193" y="6453336"/>
            <a:ext cx="2667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Номер слайда 1"/>
          <p:cNvSpPr txBox="1">
            <a:spLocks/>
          </p:cNvSpPr>
          <p:nvPr/>
        </p:nvSpPr>
        <p:spPr bwMode="auto">
          <a:xfrm>
            <a:off x="8219673" y="28372"/>
            <a:ext cx="56455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kumimoji="1" sz="20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kumimoji="1" sz="12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9pPr>
          </a:lstStyle>
          <a:p>
            <a:pPr algn="r">
              <a:spcBef>
                <a:spcPct val="0"/>
              </a:spcBef>
              <a:buFontTx/>
              <a:buNone/>
            </a:pPr>
            <a:r>
              <a:rPr kumimoji="0" lang="ru-RU" altLang="ru-RU" sz="2000" dirty="0" smtClean="0">
                <a:solidFill>
                  <a:srgbClr val="404040"/>
                </a:solidFill>
                <a:latin typeface="+mj-lt"/>
              </a:rPr>
              <a:t>4</a:t>
            </a:r>
            <a:endParaRPr kumimoji="0" lang="ru-RU" altLang="ru-RU" sz="2000" dirty="0">
              <a:solidFill>
                <a:srgbClr val="7F7F7F"/>
              </a:solidFill>
              <a:latin typeface="+mj-lt"/>
            </a:endParaRPr>
          </a:p>
        </p:txBody>
      </p:sp>
    </p:spTree>
    <p:extLst>
      <p:ext uri="{BB962C8B-B14F-4D97-AF65-F5344CB8AC3E}">
        <p14:creationId xmlns:p14="http://schemas.microsoft.com/office/powerpoint/2010/main" val="1950839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Скругленный прямоугольник 16"/>
          <p:cNvSpPr/>
          <p:nvPr/>
        </p:nvSpPr>
        <p:spPr>
          <a:xfrm>
            <a:off x="390947" y="548680"/>
            <a:ext cx="8393280" cy="718971"/>
          </a:xfrm>
          <a:prstGeom prst="roundRect">
            <a:avLst>
              <a:gd name="adj" fmla="val 2939"/>
            </a:avLst>
          </a:prstGeom>
          <a:solidFill>
            <a:srgbClr val="2A5781"/>
          </a:solid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Arial" panose="020B0604020202020204" pitchFamily="34" charset="0"/>
                <a:cs typeface="Arial" panose="020B0604020202020204" pitchFamily="34" charset="0"/>
              </a:rPr>
              <a:t>Панель управления и дополнительные функции</a:t>
            </a:r>
            <a:endParaRPr lang="ru-RU" sz="2400" b="1" dirty="0">
              <a:latin typeface="Arial" panose="020B0604020202020204" pitchFamily="34" charset="0"/>
              <a:cs typeface="Arial" panose="020B0604020202020204" pitchFamily="34" charset="0"/>
            </a:endParaRPr>
          </a:p>
        </p:txBody>
      </p:sp>
      <p:pic>
        <p:nvPicPr>
          <p:cNvPr id="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0193" y="6453336"/>
            <a:ext cx="2667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Номер слайда 1"/>
          <p:cNvSpPr txBox="1">
            <a:spLocks/>
          </p:cNvSpPr>
          <p:nvPr/>
        </p:nvSpPr>
        <p:spPr bwMode="auto">
          <a:xfrm>
            <a:off x="8219673" y="28372"/>
            <a:ext cx="56455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kumimoji="1" sz="20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kumimoji="1" sz="12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9pPr>
          </a:lstStyle>
          <a:p>
            <a:pPr algn="r">
              <a:spcBef>
                <a:spcPct val="0"/>
              </a:spcBef>
              <a:buFontTx/>
              <a:buNone/>
            </a:pPr>
            <a:r>
              <a:rPr kumimoji="0" lang="ru-RU" altLang="ru-RU" sz="2000" dirty="0" smtClean="0">
                <a:solidFill>
                  <a:srgbClr val="404040"/>
                </a:solidFill>
                <a:latin typeface="+mj-lt"/>
              </a:rPr>
              <a:t>5</a:t>
            </a:r>
            <a:endParaRPr kumimoji="0" lang="ru-RU" altLang="ru-RU" sz="2000" dirty="0">
              <a:solidFill>
                <a:srgbClr val="7F7F7F"/>
              </a:solidFill>
              <a:latin typeface="+mj-lt"/>
            </a:endParaRPr>
          </a:p>
        </p:txBody>
      </p:sp>
      <p:sp>
        <p:nvSpPr>
          <p:cNvPr id="18" name="Text Box 14"/>
          <p:cNvSpPr txBox="1">
            <a:spLocks noChangeArrowheads="1"/>
          </p:cNvSpPr>
          <p:nvPr/>
        </p:nvSpPr>
        <p:spPr bwMode="auto">
          <a:xfrm>
            <a:off x="414216" y="2295980"/>
            <a:ext cx="8703792"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Aft>
                <a:spcPts val="600"/>
              </a:spcAft>
            </a:pPr>
            <a:r>
              <a:rPr lang="ru-RU" sz="1600" b="1" dirty="0" smtClean="0"/>
              <a:t>Параметры </a:t>
            </a:r>
            <a:r>
              <a:rPr lang="ru-RU" sz="1600" b="1" dirty="0"/>
              <a:t>фильтрации данных :</a:t>
            </a:r>
          </a:p>
          <a:p>
            <a:pPr eaLnBrk="1" hangingPunct="1"/>
            <a:r>
              <a:rPr lang="ru-RU" sz="1600" dirty="0" smtClean="0"/>
              <a:t>1. Территория</a:t>
            </a:r>
            <a:endParaRPr lang="ru-RU" sz="1600" dirty="0"/>
          </a:p>
          <a:p>
            <a:pPr eaLnBrk="1" hangingPunct="1"/>
            <a:r>
              <a:rPr lang="ru-RU" sz="1600" dirty="0" smtClean="0"/>
              <a:t>2</a:t>
            </a:r>
            <a:r>
              <a:rPr lang="ru-RU" sz="1600" dirty="0"/>
              <a:t>. </a:t>
            </a:r>
            <a:r>
              <a:rPr lang="ru-RU" sz="1600" dirty="0" smtClean="0"/>
              <a:t>Административный уровень</a:t>
            </a:r>
            <a:endParaRPr lang="en-US" sz="1600" dirty="0" smtClean="0"/>
          </a:p>
          <a:p>
            <a:pPr eaLnBrk="1" hangingPunct="1"/>
            <a:r>
              <a:rPr lang="en-US" sz="1600" dirty="0" smtClean="0"/>
              <a:t>3</a:t>
            </a:r>
            <a:r>
              <a:rPr lang="ru-RU" sz="1600" dirty="0" smtClean="0"/>
              <a:t>. Ведомство</a:t>
            </a:r>
          </a:p>
        </p:txBody>
      </p:sp>
      <p:pic>
        <p:nvPicPr>
          <p:cNvPr id="19" name="Picture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55446" y="3151249"/>
            <a:ext cx="2160240" cy="2650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2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55446" y="2568625"/>
            <a:ext cx="1140818" cy="2428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2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55446" y="2850897"/>
            <a:ext cx="1154560" cy="2609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8"/>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90946" y="1711353"/>
            <a:ext cx="7700525" cy="285525"/>
          </a:xfrm>
          <a:prstGeom prst="rect">
            <a:avLst/>
          </a:prstGeom>
          <a:noFill/>
          <a:ln w="9525" cap="flat" cmpd="sng">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0"/>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055613" y="4955307"/>
            <a:ext cx="389987" cy="363988"/>
          </a:xfrm>
          <a:prstGeom prst="rect">
            <a:avLst/>
          </a:prstGeom>
          <a:noFill/>
          <a:ln w="9525" cap="flat" cmpd="sng">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1"/>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055613" y="4531055"/>
            <a:ext cx="396787" cy="348691"/>
          </a:xfrm>
          <a:prstGeom prst="rect">
            <a:avLst/>
          </a:prstGeom>
          <a:noFill/>
          <a:ln w="9525" cap="flat" cmpd="sng">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055992" y="5394857"/>
            <a:ext cx="396787" cy="385116"/>
          </a:xfrm>
          <a:prstGeom prst="rect">
            <a:avLst/>
          </a:prstGeom>
          <a:noFill/>
          <a:ln w="9525" cap="flat" cmpd="sng">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 Box 14"/>
          <p:cNvSpPr txBox="1">
            <a:spLocks noChangeArrowheads="1"/>
          </p:cNvSpPr>
          <p:nvPr/>
        </p:nvSpPr>
        <p:spPr bwMode="auto">
          <a:xfrm>
            <a:off x="427316" y="3985575"/>
            <a:ext cx="5826690"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Aft>
                <a:spcPts val="600"/>
              </a:spcAft>
            </a:pPr>
            <a:r>
              <a:rPr lang="ru-RU" sz="1600" b="1" dirty="0" smtClean="0"/>
              <a:t>Дополнительные функции </a:t>
            </a:r>
            <a:r>
              <a:rPr lang="ru-RU" sz="1600" b="1" dirty="0"/>
              <a:t>:</a:t>
            </a:r>
          </a:p>
          <a:p>
            <a:pPr eaLnBrk="1" hangingPunct="1"/>
            <a:endParaRPr lang="ru-RU" sz="1600" dirty="0"/>
          </a:p>
          <a:p>
            <a:pPr eaLnBrk="1" hangingPunct="1"/>
            <a:r>
              <a:rPr lang="ru-RU" sz="1600" dirty="0" smtClean="0"/>
              <a:t>4</a:t>
            </a:r>
            <a:r>
              <a:rPr lang="ru-RU" sz="1600" dirty="0"/>
              <a:t>. </a:t>
            </a:r>
            <a:r>
              <a:rPr lang="ru-RU" sz="1600" dirty="0" smtClean="0"/>
              <a:t>Показать уведомления</a:t>
            </a:r>
          </a:p>
          <a:p>
            <a:pPr eaLnBrk="1" hangingPunct="1"/>
            <a:r>
              <a:rPr lang="ru-RU" sz="1600" dirty="0" smtClean="0"/>
              <a:t>5</a:t>
            </a:r>
            <a:r>
              <a:rPr lang="ru-RU" sz="1600" dirty="0"/>
              <a:t>. Показать </a:t>
            </a:r>
            <a:r>
              <a:rPr lang="ru-RU" sz="1600" dirty="0" smtClean="0"/>
              <a:t>справочную информацию</a:t>
            </a:r>
            <a:endParaRPr lang="ru-RU" sz="1600" dirty="0"/>
          </a:p>
          <a:p>
            <a:pPr eaLnBrk="1" hangingPunct="1"/>
            <a:r>
              <a:rPr lang="ru-RU" sz="1600" dirty="0" smtClean="0"/>
              <a:t>6. Показать сведения о программе</a:t>
            </a:r>
            <a:endParaRPr lang="en-US" sz="1600" dirty="0" smtClean="0"/>
          </a:p>
          <a:p>
            <a:pPr eaLnBrk="1" hangingPunct="1"/>
            <a:r>
              <a:rPr lang="ru-RU" sz="1600" dirty="0" smtClean="0"/>
              <a:t>7</a:t>
            </a:r>
            <a:r>
              <a:rPr lang="ru-RU" sz="1600" dirty="0"/>
              <a:t>. Выйти из </a:t>
            </a:r>
            <a:r>
              <a:rPr lang="ru-RU" sz="1600" dirty="0" smtClean="0"/>
              <a:t>системы</a:t>
            </a:r>
            <a:endParaRPr lang="ru-RU" sz="1600" dirty="0"/>
          </a:p>
        </p:txBody>
      </p:sp>
      <p:pic>
        <p:nvPicPr>
          <p:cNvPr id="27" name="Picture 20"/>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070402" y="4077271"/>
            <a:ext cx="382377" cy="350512"/>
          </a:xfrm>
          <a:prstGeom prst="rect">
            <a:avLst/>
          </a:prstGeom>
          <a:noFill/>
          <a:ln w="9525" cap="flat" cmpd="sng">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288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984" y="1628800"/>
            <a:ext cx="5883858" cy="33569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6372200" y="1628968"/>
            <a:ext cx="2592288" cy="830997"/>
          </a:xfrm>
          <a:prstGeom prst="rect">
            <a:avLst/>
          </a:prstGeom>
          <a:noFill/>
        </p:spPr>
        <p:txBody>
          <a:bodyPr wrap="square" rtlCol="0">
            <a:spAutoFit/>
          </a:bodyPr>
          <a:lstStyle/>
          <a:p>
            <a:r>
              <a:rPr lang="ru-RU" sz="1600" dirty="0" smtClean="0">
                <a:latin typeface="Arial" panose="020B0604020202020204" pitchFamily="34" charset="0"/>
                <a:cs typeface="Arial" panose="020B0604020202020204" pitchFamily="34" charset="0"/>
              </a:rPr>
              <a:t>Поиск услуг может быть выполнено по следующим полям:</a:t>
            </a:r>
            <a:endParaRPr lang="ru-RU" sz="1600" dirty="0">
              <a:latin typeface="Arial" panose="020B0604020202020204" pitchFamily="34" charset="0"/>
              <a:cs typeface="Arial" panose="020B0604020202020204" pitchFamily="34" charset="0"/>
            </a:endParaRPr>
          </a:p>
        </p:txBody>
      </p:sp>
      <p:sp>
        <p:nvSpPr>
          <p:cNvPr id="6" name="Скругленный прямоугольник 5"/>
          <p:cNvSpPr/>
          <p:nvPr/>
        </p:nvSpPr>
        <p:spPr>
          <a:xfrm>
            <a:off x="1743306" y="2348880"/>
            <a:ext cx="4558535" cy="12241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6372200" y="2488544"/>
            <a:ext cx="2520280" cy="3785652"/>
          </a:xfrm>
          <a:prstGeom prst="rect">
            <a:avLst/>
          </a:prstGeom>
          <a:noFill/>
        </p:spPr>
        <p:txBody>
          <a:bodyPr wrap="square" rtlCol="0">
            <a:spAutoFit/>
          </a:bodyPr>
          <a:lstStyle/>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Идентификатор</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Оплата</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Ключевые слова</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Автор последнего изменения</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Дата последнего изменения</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Ответственный орган власти</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Раздел каталога услуг/функций (ЕПГУ)</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Жизненная ситуация</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Категория получателей</a:t>
            </a:r>
          </a:p>
        </p:txBody>
      </p:sp>
      <p:sp>
        <p:nvSpPr>
          <p:cNvPr id="8" name="TextBox 7"/>
          <p:cNvSpPr txBox="1"/>
          <p:nvPr/>
        </p:nvSpPr>
        <p:spPr>
          <a:xfrm>
            <a:off x="417984" y="5023276"/>
            <a:ext cx="5883857" cy="584775"/>
          </a:xfrm>
          <a:prstGeom prst="rect">
            <a:avLst/>
          </a:prstGeom>
          <a:noFill/>
        </p:spPr>
        <p:txBody>
          <a:bodyPr wrap="square" rtlCol="0">
            <a:spAutoFit/>
          </a:bodyPr>
          <a:lstStyle/>
          <a:p>
            <a:r>
              <a:rPr lang="ru-RU" sz="1600" dirty="0" smtClean="0">
                <a:latin typeface="Arial" panose="020B0604020202020204" pitchFamily="34" charset="0"/>
                <a:cs typeface="Arial" panose="020B0604020202020204" pitchFamily="34" charset="0"/>
              </a:rPr>
              <a:t>Расширенный поиск также может быть выполнен для следующих объектов реестра:</a:t>
            </a:r>
          </a:p>
        </p:txBody>
      </p:sp>
      <p:sp>
        <p:nvSpPr>
          <p:cNvPr id="9" name="TextBox 8"/>
          <p:cNvSpPr txBox="1"/>
          <p:nvPr/>
        </p:nvSpPr>
        <p:spPr>
          <a:xfrm>
            <a:off x="417984" y="5534561"/>
            <a:ext cx="5761524" cy="1323439"/>
          </a:xfrm>
          <a:prstGeom prst="rect">
            <a:avLst/>
          </a:prstGeom>
          <a:noFill/>
        </p:spPr>
        <p:txBody>
          <a:bodyPr wrap="square" rtlCol="0">
            <a:spAutoFit/>
          </a:bodyPr>
          <a:lstStyle/>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Функции</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Органы власти</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Административные регламенты</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НПА</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Рабочие документы</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1311" y="6478860"/>
            <a:ext cx="2667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Скругленный прямоугольник 10"/>
          <p:cNvSpPr/>
          <p:nvPr/>
        </p:nvSpPr>
        <p:spPr>
          <a:xfrm>
            <a:off x="390947" y="548680"/>
            <a:ext cx="8393280" cy="718971"/>
          </a:xfrm>
          <a:prstGeom prst="roundRect">
            <a:avLst>
              <a:gd name="adj" fmla="val 2939"/>
            </a:avLst>
          </a:prstGeom>
          <a:solidFill>
            <a:srgbClr val="2A5781"/>
          </a:solid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Arial" panose="020B0604020202020204" pitchFamily="34" charset="0"/>
                <a:cs typeface="Arial" panose="020B0604020202020204" pitchFamily="34" charset="0"/>
              </a:rPr>
              <a:t>Расширенный поиск объектов реестра</a:t>
            </a:r>
            <a:endParaRPr lang="ru-RU" sz="2400" b="1" dirty="0">
              <a:latin typeface="Arial" panose="020B0604020202020204" pitchFamily="34" charset="0"/>
              <a:cs typeface="Arial" panose="020B0604020202020204" pitchFamily="34" charset="0"/>
            </a:endParaRPr>
          </a:p>
        </p:txBody>
      </p:sp>
      <p:sp>
        <p:nvSpPr>
          <p:cNvPr id="12" name="Номер слайда 1"/>
          <p:cNvSpPr txBox="1">
            <a:spLocks/>
          </p:cNvSpPr>
          <p:nvPr/>
        </p:nvSpPr>
        <p:spPr bwMode="auto">
          <a:xfrm>
            <a:off x="8219673" y="28372"/>
            <a:ext cx="56455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kumimoji="1" sz="20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kumimoji="1" sz="12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9pPr>
          </a:lstStyle>
          <a:p>
            <a:pPr algn="r">
              <a:spcBef>
                <a:spcPct val="0"/>
              </a:spcBef>
              <a:buFontTx/>
              <a:buNone/>
            </a:pPr>
            <a:r>
              <a:rPr kumimoji="0" lang="ru-RU" altLang="ru-RU" sz="2000" dirty="0" smtClean="0">
                <a:solidFill>
                  <a:srgbClr val="404040"/>
                </a:solidFill>
                <a:latin typeface="+mj-lt"/>
              </a:rPr>
              <a:t>6</a:t>
            </a:r>
            <a:endParaRPr kumimoji="0" lang="ru-RU" altLang="ru-RU" sz="2000" dirty="0">
              <a:solidFill>
                <a:srgbClr val="7F7F7F"/>
              </a:solidFill>
              <a:latin typeface="+mj-lt"/>
            </a:endParaRPr>
          </a:p>
        </p:txBody>
      </p:sp>
    </p:spTree>
    <p:extLst>
      <p:ext uri="{BB962C8B-B14F-4D97-AF65-F5344CB8AC3E}">
        <p14:creationId xmlns:p14="http://schemas.microsoft.com/office/powerpoint/2010/main" val="1637365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390947" y="548680"/>
            <a:ext cx="8393280" cy="718971"/>
          </a:xfrm>
          <a:prstGeom prst="roundRect">
            <a:avLst>
              <a:gd name="adj" fmla="val 2939"/>
            </a:avLst>
          </a:prstGeom>
          <a:solidFill>
            <a:srgbClr val="2A5781"/>
          </a:solid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Arial" panose="020B0604020202020204" pitchFamily="34" charset="0"/>
                <a:cs typeface="Arial" panose="020B0604020202020204" pitchFamily="34" charset="0"/>
              </a:rPr>
              <a:t>Группировка и сортировка списка</a:t>
            </a:r>
            <a:endParaRPr lang="ru-RU" sz="2400" b="1" dirty="0">
              <a:latin typeface="Arial" panose="020B0604020202020204" pitchFamily="34" charset="0"/>
              <a:cs typeface="Arial" panose="020B0604020202020204" pitchFamily="34" charset="0"/>
            </a:endParaRPr>
          </a:p>
        </p:txBody>
      </p:sp>
      <p:sp>
        <p:nvSpPr>
          <p:cNvPr id="12" name="Номер слайда 1"/>
          <p:cNvSpPr txBox="1">
            <a:spLocks/>
          </p:cNvSpPr>
          <p:nvPr/>
        </p:nvSpPr>
        <p:spPr bwMode="auto">
          <a:xfrm>
            <a:off x="8219673" y="28372"/>
            <a:ext cx="56455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kumimoji="1" sz="20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kumimoji="1" sz="12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9pPr>
          </a:lstStyle>
          <a:p>
            <a:pPr algn="r">
              <a:spcBef>
                <a:spcPct val="0"/>
              </a:spcBef>
              <a:buFontTx/>
              <a:buNone/>
            </a:pPr>
            <a:r>
              <a:rPr kumimoji="0" lang="ru-RU" altLang="ru-RU" sz="2000" dirty="0" smtClean="0">
                <a:solidFill>
                  <a:srgbClr val="404040"/>
                </a:solidFill>
                <a:latin typeface="+mj-lt"/>
              </a:rPr>
              <a:t>7</a:t>
            </a:r>
            <a:endParaRPr kumimoji="0" lang="ru-RU" altLang="ru-RU" sz="2000" dirty="0">
              <a:solidFill>
                <a:srgbClr val="7F7F7F"/>
              </a:solidFill>
              <a:latin typeface="+mj-lt"/>
            </a:endParaRPr>
          </a:p>
        </p:txBody>
      </p:sp>
      <p:pic>
        <p:nvPicPr>
          <p:cNvPr id="13" name="Picture 2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0947" y="1744552"/>
            <a:ext cx="5703006" cy="2936847"/>
          </a:xfrm>
          <a:prstGeom prst="rect">
            <a:avLst/>
          </a:prstGeom>
          <a:noFill/>
          <a:ln w="9525" cap="flat" cmpd="sng">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5"/>
          <p:cNvSpPr>
            <a:spLocks noChangeArrowheads="1"/>
          </p:cNvSpPr>
          <p:nvPr/>
        </p:nvSpPr>
        <p:spPr bwMode="auto">
          <a:xfrm>
            <a:off x="6146415" y="1611573"/>
            <a:ext cx="284380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lang="ru-RU" sz="1600" dirty="0">
                <a:latin typeface="Arial" panose="020B0604020202020204" pitchFamily="34" charset="0"/>
                <a:cs typeface="Arial" panose="020B0604020202020204" pitchFamily="34" charset="0"/>
              </a:rPr>
              <a:t>1. Для сортировки по полю</a:t>
            </a:r>
          </a:p>
          <a:p>
            <a:r>
              <a:rPr lang="ru-RU" sz="1600" dirty="0">
                <a:latin typeface="Arial" panose="020B0604020202020204" pitchFamily="34" charset="0"/>
                <a:cs typeface="Arial" panose="020B0604020202020204" pitchFamily="34" charset="0"/>
              </a:rPr>
              <a:t>нажмите на название </a:t>
            </a:r>
            <a:r>
              <a:rPr lang="ru-RU" sz="1600" dirty="0" smtClean="0">
                <a:latin typeface="Arial" panose="020B0604020202020204" pitchFamily="34" charset="0"/>
                <a:cs typeface="Arial" panose="020B0604020202020204" pitchFamily="34" charset="0"/>
              </a:rPr>
              <a:t>этого поля </a:t>
            </a:r>
            <a:r>
              <a:rPr lang="ru-RU" sz="1600" dirty="0">
                <a:latin typeface="Arial" panose="020B0604020202020204" pitchFamily="34" charset="0"/>
                <a:cs typeface="Arial" panose="020B0604020202020204" pitchFamily="34" charset="0"/>
              </a:rPr>
              <a:t>(</a:t>
            </a:r>
            <a:r>
              <a:rPr lang="ru-RU" sz="1600" i="1" dirty="0">
                <a:latin typeface="Arial" panose="020B0604020202020204" pitchFamily="34" charset="0"/>
                <a:cs typeface="Arial" panose="020B0604020202020204" pitchFamily="34" charset="0"/>
              </a:rPr>
              <a:t>сортировка </a:t>
            </a:r>
            <a:r>
              <a:rPr lang="ru-RU" sz="1600" i="1" dirty="0" smtClean="0">
                <a:latin typeface="Arial" panose="020B0604020202020204" pitchFamily="34" charset="0"/>
                <a:cs typeface="Arial" panose="020B0604020202020204" pitchFamily="34" charset="0"/>
              </a:rPr>
              <a:t>в обратном </a:t>
            </a:r>
            <a:r>
              <a:rPr lang="ru-RU" sz="1600" i="1" dirty="0">
                <a:latin typeface="Arial" panose="020B0604020202020204" pitchFamily="34" charset="0"/>
                <a:cs typeface="Arial" panose="020B0604020202020204" pitchFamily="34" charset="0"/>
              </a:rPr>
              <a:t>порядке </a:t>
            </a:r>
          </a:p>
          <a:p>
            <a:r>
              <a:rPr lang="ru-RU" sz="1600" i="1" dirty="0">
                <a:latin typeface="Arial" panose="020B0604020202020204" pitchFamily="34" charset="0"/>
                <a:cs typeface="Arial" panose="020B0604020202020204" pitchFamily="34" charset="0"/>
              </a:rPr>
              <a:t>осуществляется </a:t>
            </a:r>
            <a:r>
              <a:rPr lang="ru-RU" sz="1600" i="1" dirty="0" smtClean="0">
                <a:latin typeface="Arial" panose="020B0604020202020204" pitchFamily="34" charset="0"/>
                <a:cs typeface="Arial" panose="020B0604020202020204" pitchFamily="34" charset="0"/>
              </a:rPr>
              <a:t>повторным </a:t>
            </a:r>
            <a:r>
              <a:rPr lang="ru-RU" sz="1600" i="1" dirty="0">
                <a:latin typeface="Arial" panose="020B0604020202020204" pitchFamily="34" charset="0"/>
                <a:cs typeface="Arial" panose="020B0604020202020204" pitchFamily="34" charset="0"/>
              </a:rPr>
              <a:t>нажатием</a:t>
            </a:r>
            <a:r>
              <a:rPr lang="ru-RU" sz="1600" dirty="0">
                <a:latin typeface="Arial" panose="020B0604020202020204" pitchFamily="34" charset="0"/>
                <a:cs typeface="Arial" panose="020B0604020202020204" pitchFamily="34" charset="0"/>
              </a:rPr>
              <a:t>)</a:t>
            </a:r>
          </a:p>
        </p:txBody>
      </p:sp>
      <p:sp>
        <p:nvSpPr>
          <p:cNvPr id="15" name="Rectangle 12"/>
          <p:cNvSpPr>
            <a:spLocks noChangeArrowheads="1"/>
          </p:cNvSpPr>
          <p:nvPr/>
        </p:nvSpPr>
        <p:spPr bwMode="auto">
          <a:xfrm>
            <a:off x="6146415" y="3212975"/>
            <a:ext cx="272751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lang="ru-RU" sz="1600" dirty="0">
                <a:latin typeface="Arial" panose="020B0604020202020204" pitchFamily="34" charset="0"/>
                <a:cs typeface="Arial" panose="020B0604020202020204" pitchFamily="34" charset="0"/>
              </a:rPr>
              <a:t>2. </a:t>
            </a:r>
            <a:r>
              <a:rPr lang="ru-RU" sz="1600" dirty="0" smtClean="0">
                <a:latin typeface="Arial" panose="020B0604020202020204" pitchFamily="34" charset="0"/>
                <a:cs typeface="Arial" panose="020B0604020202020204" pitchFamily="34" charset="0"/>
              </a:rPr>
              <a:t>Посмотреть услуги на</a:t>
            </a:r>
            <a:r>
              <a:rPr lang="ru-RU" sz="1600" dirty="0">
                <a:latin typeface="Arial" panose="020B0604020202020204" pitchFamily="34" charset="0"/>
                <a:cs typeface="Arial" panose="020B0604020202020204" pitchFamily="34" charset="0"/>
              </a:rPr>
              <a:t> </a:t>
            </a:r>
            <a:r>
              <a:rPr lang="ru-RU" sz="1600" dirty="0" smtClean="0">
                <a:latin typeface="Arial" panose="020B0604020202020204" pitchFamily="34" charset="0"/>
                <a:cs typeface="Arial" panose="020B0604020202020204" pitchFamily="34" charset="0"/>
              </a:rPr>
              <a:t>закладках по статусам можно, кликнув на названии закладки </a:t>
            </a:r>
            <a:endParaRPr lang="ru-RU" sz="1600" dirty="0">
              <a:latin typeface="Arial" panose="020B0604020202020204" pitchFamily="34" charset="0"/>
              <a:cs typeface="Arial" panose="020B0604020202020204" pitchFamily="34" charset="0"/>
            </a:endParaRPr>
          </a:p>
        </p:txBody>
      </p:sp>
      <p:sp>
        <p:nvSpPr>
          <p:cNvPr id="17" name="AutoShape 27"/>
          <p:cNvSpPr>
            <a:spLocks noChangeArrowheads="1"/>
          </p:cNvSpPr>
          <p:nvPr/>
        </p:nvSpPr>
        <p:spPr bwMode="auto">
          <a:xfrm>
            <a:off x="1629457" y="2498725"/>
            <a:ext cx="4390293" cy="128512"/>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8" name="Text Box 14"/>
          <p:cNvSpPr txBox="1">
            <a:spLocks noChangeArrowheads="1"/>
          </p:cNvSpPr>
          <p:nvPr/>
        </p:nvSpPr>
        <p:spPr bwMode="auto">
          <a:xfrm>
            <a:off x="2708684" y="2795363"/>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smtClean="0">
                <a:solidFill>
                  <a:srgbClr val="FF0000"/>
                </a:solidFill>
                <a:latin typeface="Times New Roman" pitchFamily="18" charset="0"/>
                <a:cs typeface="Times New Roman" pitchFamily="18" charset="0"/>
              </a:rPr>
              <a:t>3</a:t>
            </a:r>
            <a:endParaRPr lang="ru-RU" sz="1800" b="1" i="1" dirty="0">
              <a:solidFill>
                <a:srgbClr val="FF0000"/>
              </a:solidFill>
              <a:latin typeface="Times New Roman" pitchFamily="18" charset="0"/>
              <a:cs typeface="Times New Roman" pitchFamily="18" charset="0"/>
            </a:endParaRPr>
          </a:p>
        </p:txBody>
      </p:sp>
      <p:sp>
        <p:nvSpPr>
          <p:cNvPr id="19" name="Text Box 14"/>
          <p:cNvSpPr txBox="1">
            <a:spLocks noChangeArrowheads="1"/>
          </p:cNvSpPr>
          <p:nvPr/>
        </p:nvSpPr>
        <p:spPr bwMode="auto">
          <a:xfrm>
            <a:off x="1871936" y="214324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a:solidFill>
                  <a:srgbClr val="FF0000"/>
                </a:solidFill>
                <a:latin typeface="Times New Roman" pitchFamily="18" charset="0"/>
                <a:cs typeface="Times New Roman" pitchFamily="18" charset="0"/>
              </a:rPr>
              <a:t>1</a:t>
            </a:r>
          </a:p>
        </p:txBody>
      </p:sp>
      <p:sp>
        <p:nvSpPr>
          <p:cNvPr id="20" name="AutoShape 27"/>
          <p:cNvSpPr>
            <a:spLocks noChangeArrowheads="1"/>
          </p:cNvSpPr>
          <p:nvPr/>
        </p:nvSpPr>
        <p:spPr bwMode="auto">
          <a:xfrm>
            <a:off x="2277528" y="2658020"/>
            <a:ext cx="1800201" cy="205719"/>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21" name="Rectangle 13"/>
          <p:cNvSpPr>
            <a:spLocks noChangeArrowheads="1"/>
          </p:cNvSpPr>
          <p:nvPr/>
        </p:nvSpPr>
        <p:spPr bwMode="auto">
          <a:xfrm>
            <a:off x="6146415" y="4290193"/>
            <a:ext cx="27688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indent="-457200"/>
            <a:r>
              <a:rPr lang="ru-RU" sz="1600" dirty="0">
                <a:latin typeface="Arial" panose="020B0604020202020204" pitchFamily="34" charset="0"/>
                <a:cs typeface="Arial" panose="020B0604020202020204" pitchFamily="34" charset="0"/>
              </a:rPr>
              <a:t>3</a:t>
            </a:r>
            <a:r>
              <a:rPr lang="ru-RU" sz="1600" dirty="0" smtClean="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Для просмотра описания ГУ, кликните на её </a:t>
            </a:r>
            <a:r>
              <a:rPr lang="ru-RU" sz="1600" dirty="0" smtClean="0">
                <a:latin typeface="Arial" panose="020B0604020202020204" pitchFamily="34" charset="0"/>
                <a:cs typeface="Arial" panose="020B0604020202020204" pitchFamily="34" charset="0"/>
              </a:rPr>
              <a:t>название</a:t>
            </a:r>
            <a:endParaRPr lang="ru-RU" sz="1600" dirty="0">
              <a:latin typeface="Arial" panose="020B0604020202020204" pitchFamily="34" charset="0"/>
              <a:cs typeface="Arial" panose="020B0604020202020204" pitchFamily="34" charset="0"/>
            </a:endParaRPr>
          </a:p>
        </p:txBody>
      </p:sp>
      <p:sp>
        <p:nvSpPr>
          <p:cNvPr id="22" name="Text Box 14"/>
          <p:cNvSpPr txBox="1">
            <a:spLocks noChangeArrowheads="1"/>
          </p:cNvSpPr>
          <p:nvPr/>
        </p:nvSpPr>
        <p:spPr bwMode="auto">
          <a:xfrm>
            <a:off x="1189775" y="2634268"/>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smtClean="0">
                <a:solidFill>
                  <a:srgbClr val="FF0000"/>
                </a:solidFill>
                <a:latin typeface="Times New Roman" pitchFamily="18" charset="0"/>
                <a:cs typeface="Times New Roman" pitchFamily="18" charset="0"/>
              </a:rPr>
              <a:t>2</a:t>
            </a:r>
            <a:endParaRPr lang="ru-RU" sz="18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65660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390947" y="548680"/>
            <a:ext cx="8393280" cy="718971"/>
          </a:xfrm>
          <a:prstGeom prst="roundRect">
            <a:avLst>
              <a:gd name="adj" fmla="val 2939"/>
            </a:avLst>
          </a:prstGeom>
          <a:solidFill>
            <a:srgbClr val="2A5781"/>
          </a:solid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Arial" panose="020B0604020202020204" pitchFamily="34" charset="0"/>
                <a:cs typeface="Arial" panose="020B0604020202020204" pitchFamily="34" charset="0"/>
              </a:rPr>
              <a:t>Закладка «Мои задачи»</a:t>
            </a:r>
            <a:endParaRPr lang="ru-RU" sz="2400" b="1" dirty="0">
              <a:latin typeface="Arial" panose="020B0604020202020204" pitchFamily="34" charset="0"/>
              <a:cs typeface="Arial" panose="020B0604020202020204" pitchFamily="34" charset="0"/>
            </a:endParaRPr>
          </a:p>
        </p:txBody>
      </p:sp>
      <p:sp>
        <p:nvSpPr>
          <p:cNvPr id="12" name="Номер слайда 1"/>
          <p:cNvSpPr txBox="1">
            <a:spLocks/>
          </p:cNvSpPr>
          <p:nvPr/>
        </p:nvSpPr>
        <p:spPr bwMode="auto">
          <a:xfrm>
            <a:off x="8219673" y="28372"/>
            <a:ext cx="56455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kumimoji="1" sz="20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kumimoji="1" sz="12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9pPr>
          </a:lstStyle>
          <a:p>
            <a:pPr algn="r">
              <a:spcBef>
                <a:spcPct val="0"/>
              </a:spcBef>
              <a:buFontTx/>
              <a:buNone/>
            </a:pPr>
            <a:r>
              <a:rPr kumimoji="0" lang="ru-RU" altLang="ru-RU" sz="2000" dirty="0" smtClean="0">
                <a:solidFill>
                  <a:srgbClr val="404040"/>
                </a:solidFill>
                <a:latin typeface="+mj-lt"/>
              </a:rPr>
              <a:t>8</a:t>
            </a:r>
            <a:endParaRPr kumimoji="0" lang="ru-RU" altLang="ru-RU" sz="2000" dirty="0">
              <a:solidFill>
                <a:srgbClr val="7F7F7F"/>
              </a:solidFill>
              <a:latin typeface="+mj-lt"/>
            </a:endParaRPr>
          </a:p>
        </p:txBody>
      </p:sp>
      <p:pic>
        <p:nvPicPr>
          <p:cNvPr id="13" name="Picture 2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00" y="2706137"/>
            <a:ext cx="5703006" cy="2921663"/>
          </a:xfrm>
          <a:prstGeom prst="rect">
            <a:avLst/>
          </a:prstGeom>
          <a:noFill/>
          <a:ln w="9525" cap="flat" cmpd="sng">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21"/>
          <p:cNvSpPr>
            <a:spLocks noChangeArrowheads="1"/>
          </p:cNvSpPr>
          <p:nvPr/>
        </p:nvSpPr>
        <p:spPr bwMode="auto">
          <a:xfrm>
            <a:off x="6372200" y="4543755"/>
            <a:ext cx="255178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11113" indent="-11113"/>
            <a:r>
              <a:rPr lang="ru-RU" sz="1600" dirty="0" smtClean="0">
                <a:latin typeface="Arial" panose="020B0604020202020204" pitchFamily="34" charset="0"/>
                <a:cs typeface="Arial" panose="020B0604020202020204" pitchFamily="34" charset="0"/>
              </a:rPr>
              <a:t>2. </a:t>
            </a:r>
            <a:r>
              <a:rPr lang="ru-RU" sz="1600" dirty="0">
                <a:latin typeface="Arial" panose="020B0604020202020204" pitchFamily="34" charset="0"/>
                <a:cs typeface="Arial" panose="020B0604020202020204" pitchFamily="34" charset="0"/>
              </a:rPr>
              <a:t>Для просмотра </a:t>
            </a:r>
            <a:r>
              <a:rPr lang="ru-RU" sz="1600" dirty="0" smtClean="0">
                <a:latin typeface="Arial" panose="020B0604020202020204" pitchFamily="34" charset="0"/>
                <a:cs typeface="Arial" panose="020B0604020202020204" pitchFamily="34" charset="0"/>
              </a:rPr>
              <a:t>сведений по объекту кликните на поле «Задача».</a:t>
            </a:r>
            <a:endParaRPr lang="ru-RU" sz="1600" dirty="0">
              <a:latin typeface="Arial" panose="020B0604020202020204" pitchFamily="34" charset="0"/>
              <a:cs typeface="Arial" panose="020B0604020202020204" pitchFamily="34" charset="0"/>
            </a:endParaRPr>
          </a:p>
        </p:txBody>
      </p:sp>
      <p:sp>
        <p:nvSpPr>
          <p:cNvPr id="16" name="AutoShape 27"/>
          <p:cNvSpPr>
            <a:spLocks noChangeArrowheads="1"/>
          </p:cNvSpPr>
          <p:nvPr/>
        </p:nvSpPr>
        <p:spPr bwMode="auto">
          <a:xfrm>
            <a:off x="1764372" y="3415912"/>
            <a:ext cx="1656184" cy="2121694"/>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7" name="Text Box 14"/>
          <p:cNvSpPr txBox="1">
            <a:spLocks noChangeArrowheads="1"/>
          </p:cNvSpPr>
          <p:nvPr/>
        </p:nvSpPr>
        <p:spPr bwMode="auto">
          <a:xfrm>
            <a:off x="3033169" y="3540259"/>
            <a:ext cx="43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smtClean="0">
                <a:solidFill>
                  <a:srgbClr val="FF0000"/>
                </a:solidFill>
                <a:latin typeface="Times New Roman" pitchFamily="18" charset="0"/>
                <a:cs typeface="Times New Roman" pitchFamily="18" charset="0"/>
              </a:rPr>
              <a:t>2</a:t>
            </a:r>
            <a:endParaRPr lang="ru-RU" sz="1800" b="1" i="1" dirty="0">
              <a:solidFill>
                <a:srgbClr val="FF0000"/>
              </a:solidFill>
              <a:latin typeface="Times New Roman" pitchFamily="18" charset="0"/>
              <a:cs typeface="Times New Roman" pitchFamily="18" charset="0"/>
            </a:endParaRPr>
          </a:p>
        </p:txBody>
      </p:sp>
      <p:sp>
        <p:nvSpPr>
          <p:cNvPr id="18" name="Rectangle 13"/>
          <p:cNvSpPr>
            <a:spLocks noChangeArrowheads="1"/>
          </p:cNvSpPr>
          <p:nvPr/>
        </p:nvSpPr>
        <p:spPr bwMode="auto">
          <a:xfrm>
            <a:off x="6372200" y="2543418"/>
            <a:ext cx="264554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indent="-457200"/>
            <a:r>
              <a:rPr lang="ru-RU" sz="1600" dirty="0" smtClean="0">
                <a:latin typeface="Arial" panose="020B0604020202020204" pitchFamily="34" charset="0"/>
                <a:cs typeface="Arial" panose="020B0604020202020204" pitchFamily="34" charset="0"/>
              </a:rPr>
              <a:t>1. Объекты Реестра можно увидеть в одном списке отдельно с фильтром по типу объекта (ГУ, ГФ, ОГВ, Сообщение от ЕПГУ) и статусу. </a:t>
            </a:r>
            <a:endParaRPr lang="ru-RU" sz="1600" dirty="0">
              <a:latin typeface="Arial" panose="020B0604020202020204" pitchFamily="34" charset="0"/>
              <a:cs typeface="Arial" panose="020B0604020202020204" pitchFamily="34" charset="0"/>
            </a:endParaRPr>
          </a:p>
        </p:txBody>
      </p:sp>
      <p:sp>
        <p:nvSpPr>
          <p:cNvPr id="19" name="AutoShape 27"/>
          <p:cNvSpPr>
            <a:spLocks noChangeArrowheads="1"/>
          </p:cNvSpPr>
          <p:nvPr/>
        </p:nvSpPr>
        <p:spPr bwMode="auto">
          <a:xfrm>
            <a:off x="468227" y="2850153"/>
            <a:ext cx="1296145" cy="883144"/>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20" name="Text Box 14"/>
          <p:cNvSpPr txBox="1">
            <a:spLocks noChangeArrowheads="1"/>
          </p:cNvSpPr>
          <p:nvPr/>
        </p:nvSpPr>
        <p:spPr bwMode="auto">
          <a:xfrm>
            <a:off x="1324690" y="3415912"/>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ru-RU" sz="1800" b="1" i="1" dirty="0" smtClean="0">
                <a:solidFill>
                  <a:srgbClr val="FF0000"/>
                </a:solidFill>
                <a:latin typeface="Times New Roman" pitchFamily="18" charset="0"/>
                <a:cs typeface="Times New Roman" pitchFamily="18" charset="0"/>
              </a:rPr>
              <a:t>1</a:t>
            </a:r>
            <a:endParaRPr lang="ru-RU" sz="1800" b="1" i="1" dirty="0">
              <a:solidFill>
                <a:srgbClr val="FF0000"/>
              </a:solidFill>
              <a:latin typeface="Times New Roman" pitchFamily="18" charset="0"/>
              <a:cs typeface="Times New Roman" pitchFamily="18" charset="0"/>
            </a:endParaRPr>
          </a:p>
        </p:txBody>
      </p:sp>
      <p:sp>
        <p:nvSpPr>
          <p:cNvPr id="21" name="Прямоугольник 20"/>
          <p:cNvSpPr/>
          <p:nvPr/>
        </p:nvSpPr>
        <p:spPr>
          <a:xfrm>
            <a:off x="380995" y="1628800"/>
            <a:ext cx="8403232" cy="584775"/>
          </a:xfrm>
          <a:prstGeom prst="rect">
            <a:avLst/>
          </a:prstGeom>
        </p:spPr>
        <p:txBody>
          <a:bodyPr wrap="square">
            <a:spAutoFit/>
          </a:bodyPr>
          <a:lstStyle/>
          <a:p>
            <a:r>
              <a:rPr lang="ru-RU" sz="1600" dirty="0">
                <a:latin typeface="Arial" panose="020B0604020202020204" pitchFamily="34" charset="0"/>
                <a:cs typeface="Arial" panose="020B0604020202020204" pitchFamily="34" charset="0"/>
              </a:rPr>
              <a:t>Отдельно на закладке «Мои задачи» выделены </a:t>
            </a:r>
            <a:r>
              <a:rPr lang="ru-RU" sz="1600" dirty="0" smtClean="0">
                <a:latin typeface="Arial" panose="020B0604020202020204" pitchFamily="34" charset="0"/>
                <a:cs typeface="Arial" panose="020B0604020202020204" pitchFamily="34" charset="0"/>
              </a:rPr>
              <a:t>объекты Реестра, </a:t>
            </a:r>
            <a:r>
              <a:rPr lang="ru-RU" sz="1600" dirty="0">
                <a:latin typeface="Arial" panose="020B0604020202020204" pitchFamily="34" charset="0"/>
                <a:cs typeface="Arial" panose="020B0604020202020204" pitchFamily="34" charset="0"/>
              </a:rPr>
              <a:t>созданные пользователем или требующие от него дальнейших </a:t>
            </a:r>
            <a:r>
              <a:rPr lang="ru-RU" sz="1600" dirty="0" smtClean="0">
                <a:latin typeface="Arial" panose="020B0604020202020204" pitchFamily="34" charset="0"/>
                <a:cs typeface="Arial" panose="020B0604020202020204" pitchFamily="34" charset="0"/>
              </a:rPr>
              <a:t>действий.</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477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390947" y="548680"/>
            <a:ext cx="8393280" cy="718971"/>
          </a:xfrm>
          <a:prstGeom prst="roundRect">
            <a:avLst>
              <a:gd name="adj" fmla="val 2939"/>
            </a:avLst>
          </a:prstGeom>
          <a:solidFill>
            <a:srgbClr val="2A5781"/>
          </a:solidFill>
          <a:ln w="317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Arial" panose="020B0604020202020204" pitchFamily="34" charset="0"/>
                <a:cs typeface="Arial" panose="020B0604020202020204" pitchFamily="34" charset="0"/>
              </a:rPr>
              <a:t>Создание новой услуги</a:t>
            </a:r>
            <a:endParaRPr lang="ru-RU" sz="2400" b="1" dirty="0">
              <a:latin typeface="Arial" panose="020B0604020202020204" pitchFamily="34" charset="0"/>
              <a:cs typeface="Arial" panose="020B0604020202020204" pitchFamily="34" charset="0"/>
            </a:endParaRPr>
          </a:p>
        </p:txBody>
      </p:sp>
      <p:sp>
        <p:nvSpPr>
          <p:cNvPr id="12" name="Номер слайда 1"/>
          <p:cNvSpPr txBox="1">
            <a:spLocks/>
          </p:cNvSpPr>
          <p:nvPr/>
        </p:nvSpPr>
        <p:spPr bwMode="auto">
          <a:xfrm>
            <a:off x="8219673" y="28372"/>
            <a:ext cx="564554"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kumimoji="1" sz="20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kumimoji="1"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kumimoji="1" sz="12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20000"/>
              </a:spcBef>
              <a:spcAft>
                <a:spcPct val="0"/>
              </a:spcAft>
              <a:buFont typeface="Arial" pitchFamily="34" charset="0"/>
              <a:buChar char="»"/>
              <a:defRPr kumimoji="1" sz="1000" kern="1200">
                <a:solidFill>
                  <a:schemeClr val="tx1"/>
                </a:solidFill>
                <a:latin typeface="Arial" pitchFamily="34" charset="0"/>
                <a:ea typeface="+mn-ea"/>
                <a:cs typeface="Arial" pitchFamily="34" charset="0"/>
              </a:defRPr>
            </a:lvl9pPr>
          </a:lstStyle>
          <a:p>
            <a:pPr algn="r">
              <a:spcBef>
                <a:spcPct val="0"/>
              </a:spcBef>
              <a:buFontTx/>
              <a:buNone/>
            </a:pPr>
            <a:r>
              <a:rPr kumimoji="0" lang="ru-RU" altLang="ru-RU" sz="2000" dirty="0" smtClean="0">
                <a:solidFill>
                  <a:srgbClr val="404040"/>
                </a:solidFill>
                <a:latin typeface="+mj-lt"/>
              </a:rPr>
              <a:t>9</a:t>
            </a:r>
            <a:endParaRPr kumimoji="0" lang="ru-RU" altLang="ru-RU" sz="2000" dirty="0">
              <a:solidFill>
                <a:srgbClr val="7F7F7F"/>
              </a:solidFill>
              <a:latin typeface="+mj-lt"/>
            </a:endParaRPr>
          </a:p>
        </p:txBody>
      </p:sp>
      <p:pic>
        <p:nvPicPr>
          <p:cNvPr id="1026" name="Рисунок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11" y="1700808"/>
            <a:ext cx="5904681" cy="320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27"/>
          <p:cNvSpPr>
            <a:spLocks noChangeArrowheads="1"/>
          </p:cNvSpPr>
          <p:nvPr/>
        </p:nvSpPr>
        <p:spPr bwMode="auto">
          <a:xfrm>
            <a:off x="433895" y="2132856"/>
            <a:ext cx="1223367" cy="1728192"/>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7" name="AutoShape 27"/>
          <p:cNvSpPr>
            <a:spLocks noChangeArrowheads="1"/>
          </p:cNvSpPr>
          <p:nvPr/>
        </p:nvSpPr>
        <p:spPr bwMode="auto">
          <a:xfrm>
            <a:off x="1714324" y="2285256"/>
            <a:ext cx="3217716" cy="2511896"/>
          </a:xfrm>
          <a:prstGeom prst="roundRect">
            <a:avLst>
              <a:gd name="adj" fmla="val 1666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13" name="TextBox 12"/>
          <p:cNvSpPr txBox="1"/>
          <p:nvPr/>
        </p:nvSpPr>
        <p:spPr>
          <a:xfrm>
            <a:off x="6367400" y="1599183"/>
            <a:ext cx="2592288" cy="584775"/>
          </a:xfrm>
          <a:prstGeom prst="rect">
            <a:avLst/>
          </a:prstGeom>
          <a:noFill/>
        </p:spPr>
        <p:txBody>
          <a:bodyPr wrap="square" rtlCol="0">
            <a:spAutoFit/>
          </a:bodyPr>
          <a:lstStyle/>
          <a:p>
            <a:r>
              <a:rPr lang="ru-RU" sz="1600" dirty="0" smtClean="0">
                <a:latin typeface="Arial" panose="020B0604020202020204" pitchFamily="34" charset="0"/>
                <a:cs typeface="Arial" panose="020B0604020202020204" pitchFamily="34" charset="0"/>
              </a:rPr>
              <a:t>Карточка услуги состоит из следующих закладок:</a:t>
            </a:r>
            <a:endParaRPr lang="ru-RU" sz="1600" dirty="0">
              <a:latin typeface="Arial" panose="020B0604020202020204" pitchFamily="34" charset="0"/>
              <a:cs typeface="Arial" panose="020B0604020202020204" pitchFamily="34" charset="0"/>
            </a:endParaRPr>
          </a:p>
        </p:txBody>
      </p:sp>
      <p:sp>
        <p:nvSpPr>
          <p:cNvPr id="14" name="TextBox 13"/>
          <p:cNvSpPr txBox="1"/>
          <p:nvPr/>
        </p:nvSpPr>
        <p:spPr>
          <a:xfrm>
            <a:off x="6362017" y="2183958"/>
            <a:ext cx="2520280" cy="4278094"/>
          </a:xfrm>
          <a:prstGeom prst="rect">
            <a:avLst/>
          </a:prstGeom>
          <a:noFill/>
        </p:spPr>
        <p:txBody>
          <a:bodyPr wrap="square" rtlCol="0">
            <a:spAutoFit/>
          </a:bodyPr>
          <a:lstStyle/>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Основные сведения</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Сведения о консультировании</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Досудебное обжалование</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НПА</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Рабочие документы</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Критерии принятия решений</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Административные процедуры</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Процедуры взаимодействия с заявителем</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Формы контроля</a:t>
            </a:r>
          </a:p>
          <a:p>
            <a:pPr marL="285750" indent="-285750">
              <a:buFont typeface="Arial" panose="020B0604020202020204" pitchFamily="34" charset="0"/>
              <a:buChar char="•"/>
            </a:pPr>
            <a:r>
              <a:rPr lang="ru-RU" sz="1600" dirty="0" smtClean="0">
                <a:latin typeface="Arial" panose="020B0604020202020204" pitchFamily="34" charset="0"/>
                <a:cs typeface="Arial" panose="020B0604020202020204" pitchFamily="34" charset="0"/>
              </a:rPr>
              <a:t>Требования к местам предоставления</a:t>
            </a:r>
          </a:p>
        </p:txBody>
      </p:sp>
    </p:spTree>
    <p:extLst>
      <p:ext uri="{BB962C8B-B14F-4D97-AF65-F5344CB8AC3E}">
        <p14:creationId xmlns:p14="http://schemas.microsoft.com/office/powerpoint/2010/main" val="324668166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algn="r">
          <a:spcBef>
            <a:spcPct val="0"/>
          </a:spcBef>
          <a:buFontTx/>
          <a:buNone/>
          <a:defRPr kumimoji="0" sz="2800" dirty="0" smtClean="0">
            <a:solidFill>
              <a:srgbClr val="404040"/>
            </a:solidFill>
            <a:latin typeface="+mj-lt"/>
          </a:defRPr>
        </a:defP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TotalTime>
  <Words>4277</Words>
  <Application>Microsoft Office PowerPoint</Application>
  <PresentationFormat>Экран (4:3)</PresentationFormat>
  <Paragraphs>381</Paragraphs>
  <Slides>21</Slides>
  <Notes>20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Реестр государственных и муниципальных услуг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Реестр государственных и муниципальных услуг</dc:title>
  <dc:creator>Кундебин Денис Алексеевич</dc:creator>
  <cp:lastModifiedBy>Кундебин Денис Алексеевич</cp:lastModifiedBy>
  <cp:revision>70</cp:revision>
  <dcterms:created xsi:type="dcterms:W3CDTF">2016-05-18T12:14:41Z</dcterms:created>
  <dcterms:modified xsi:type="dcterms:W3CDTF">2016-05-24T13:40:03Z</dcterms:modified>
</cp:coreProperties>
</file>